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</p:sldIdLst>
  <p:sldSz cy="5143500" cx="9144000"/>
  <p:notesSz cx="6858000" cy="9144000"/>
  <p:embeddedFontLst>
    <p:embeddedFont>
      <p:font typeface="Roboto Medium"/>
      <p:regular r:id="rId41"/>
      <p:bold r:id="rId42"/>
      <p:italic r:id="rId43"/>
      <p:boldItalic r:id="rId44"/>
    </p:embeddedFont>
    <p:embeddedFont>
      <p:font typeface="Proxima Nova"/>
      <p:regular r:id="rId45"/>
      <p:bold r:id="rId46"/>
      <p:italic r:id="rId47"/>
      <p:boldItalic r:id="rId4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81B09848-20A8-450F-805D-65BBD7905333}">
  <a:tblStyle styleId="{81B09848-20A8-450F-805D-65BBD7905333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4.xml"/><Relationship Id="rId20" Type="http://schemas.openxmlformats.org/officeDocument/2006/relationships/slide" Target="slides/slide14.xml"/><Relationship Id="rId42" Type="http://schemas.openxmlformats.org/officeDocument/2006/relationships/font" Target="fonts/RobotoMedium-bold.fntdata"/><Relationship Id="rId41" Type="http://schemas.openxmlformats.org/officeDocument/2006/relationships/font" Target="fonts/RobotoMedium-regular.fntdata"/><Relationship Id="rId22" Type="http://schemas.openxmlformats.org/officeDocument/2006/relationships/slide" Target="slides/slide16.xml"/><Relationship Id="rId44" Type="http://schemas.openxmlformats.org/officeDocument/2006/relationships/font" Target="fonts/RobotoMedium-boldItalic.fntdata"/><Relationship Id="rId21" Type="http://schemas.openxmlformats.org/officeDocument/2006/relationships/slide" Target="slides/slide15.xml"/><Relationship Id="rId43" Type="http://schemas.openxmlformats.org/officeDocument/2006/relationships/font" Target="fonts/RobotoMedium-italic.fntdata"/><Relationship Id="rId24" Type="http://schemas.openxmlformats.org/officeDocument/2006/relationships/slide" Target="slides/slide18.xml"/><Relationship Id="rId46" Type="http://schemas.openxmlformats.org/officeDocument/2006/relationships/font" Target="fonts/ProximaNova-bold.fntdata"/><Relationship Id="rId23" Type="http://schemas.openxmlformats.org/officeDocument/2006/relationships/slide" Target="slides/slide17.xml"/><Relationship Id="rId45" Type="http://schemas.openxmlformats.org/officeDocument/2006/relationships/font" Target="fonts/ProximaNova-regular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48" Type="http://schemas.openxmlformats.org/officeDocument/2006/relationships/font" Target="fonts/ProximaNova-boldItalic.fntdata"/><Relationship Id="rId25" Type="http://schemas.openxmlformats.org/officeDocument/2006/relationships/slide" Target="slides/slide19.xml"/><Relationship Id="rId47" Type="http://schemas.openxmlformats.org/officeDocument/2006/relationships/font" Target="fonts/ProximaNova-italic.fntdata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29" Type="http://schemas.openxmlformats.org/officeDocument/2006/relationships/slide" Target="slides/slide23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11" Type="http://schemas.openxmlformats.org/officeDocument/2006/relationships/slide" Target="slides/slide5.xml"/><Relationship Id="rId33" Type="http://schemas.openxmlformats.org/officeDocument/2006/relationships/slide" Target="slides/slide27.xml"/><Relationship Id="rId10" Type="http://schemas.openxmlformats.org/officeDocument/2006/relationships/slide" Target="slides/slide4.xml"/><Relationship Id="rId32" Type="http://schemas.openxmlformats.org/officeDocument/2006/relationships/slide" Target="slides/slide26.xml"/><Relationship Id="rId13" Type="http://schemas.openxmlformats.org/officeDocument/2006/relationships/slide" Target="slides/slide7.xml"/><Relationship Id="rId35" Type="http://schemas.openxmlformats.org/officeDocument/2006/relationships/slide" Target="slides/slide29.xml"/><Relationship Id="rId12" Type="http://schemas.openxmlformats.org/officeDocument/2006/relationships/slide" Target="slides/slide6.xml"/><Relationship Id="rId34" Type="http://schemas.openxmlformats.org/officeDocument/2006/relationships/slide" Target="slides/slide28.xml"/><Relationship Id="rId15" Type="http://schemas.openxmlformats.org/officeDocument/2006/relationships/slide" Target="slides/slide9.xml"/><Relationship Id="rId37" Type="http://schemas.openxmlformats.org/officeDocument/2006/relationships/slide" Target="slides/slide31.xml"/><Relationship Id="rId14" Type="http://schemas.openxmlformats.org/officeDocument/2006/relationships/slide" Target="slides/slide8.xml"/><Relationship Id="rId36" Type="http://schemas.openxmlformats.org/officeDocument/2006/relationships/slide" Target="slides/slide30.xml"/><Relationship Id="rId17" Type="http://schemas.openxmlformats.org/officeDocument/2006/relationships/slide" Target="slides/slide11.xml"/><Relationship Id="rId39" Type="http://schemas.openxmlformats.org/officeDocument/2006/relationships/slide" Target="slides/slide33.xml"/><Relationship Id="rId16" Type="http://schemas.openxmlformats.org/officeDocument/2006/relationships/slide" Target="slides/slide10.xml"/><Relationship Id="rId38" Type="http://schemas.openxmlformats.org/officeDocument/2006/relationships/slide" Target="slides/slide32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g3789e86e502_0_1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" name="Google Shape;53;g3789e86e502_0_1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38339c82497_0_3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38339c82497_0_3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38cebd238f4_0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38cebd238f4_0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38339c82497_0_3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38339c82497_0_3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38339c82497_0_3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Google Shape;169;g38339c82497_0_3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38339c82497_0_3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38339c82497_0_3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38339c82497_0_3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Google Shape;191;g38339c82497_0_3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38339c82497_0_3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" name="Google Shape;200;g38339c82497_0_3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38cebd238f4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Google Shape;208;g38cebd238f4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38cebd238f4_0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" name="Google Shape;217;g38cebd238f4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38cebd238f4_0_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38cebd238f4_0_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3842e67f6eb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3842e67f6eb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38339c82497_0_3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Google Shape;232;g38339c82497_0_3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38339c82497_0_3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" name="Google Shape;237;g38339c82497_0_3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38339c82497_0_39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" name="Google Shape;245;g38339c82497_0_3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38339c82497_0_9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" name="Google Shape;255;g38339c82497_0_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38339c82497_0_2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" name="Google Shape;267;g38339c82497_0_2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38339c82497_0_1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3" name="Google Shape;273;g38339c82497_0_1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g38339c82497_0_10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9" name="Google Shape;279;g38339c82497_0_1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g38339c82497_0_1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7" name="Google Shape;297;g38339c82497_0_1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g38339c82497_0_20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3" name="Google Shape;303;g38339c82497_0_2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38339c82497_0_19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8" name="Google Shape;308;g38339c82497_0_1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38339c82497_0_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38339c82497_0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g38339c82497_0_2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6" name="Google Shape;316;g38339c82497_0_2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g38339c82497_0_2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6" name="Google Shape;326;g38339c82497_0_2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g38339c82497_0_2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8" name="Google Shape;338;g38339c82497_0_2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g383b4957f1b_0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5" name="Google Shape;345;g383b4957f1b_0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g36f097f94c4_0_19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0" name="Google Shape;350;g36f097f94c4_0_1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3789e86e502_0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3789e86e502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38339c82497_0_3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38339c82497_0_3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38cebd238f4_0_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38cebd238f4_0_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38339c82497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38339c82497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38339c82497_0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38339c82497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38339c82497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38339c82497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0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2" name="Google Shape;12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3" name="Google Shape;13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7" name="Google Shape;47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8" name="Google Shape;48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6" name="Google Shape;16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0" name="Google Shape;20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3" name="Google Shape;23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5" name="Google Shape;25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8" name="Google Shape;28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1" name="Google Shape;31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2" name="Google Shape;32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5" name="Google Shape;35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" name="Google Shape;38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9" name="Google Shape;39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40" name="Google Shape;40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1" name="Google Shape;41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4" name="Google Shape;44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9" name="Google Shape;9;p1" title="Trove Logo White Buffer.png"/>
          <p:cNvPicPr preferRelativeResize="0"/>
          <p:nvPr/>
        </p:nvPicPr>
        <p:blipFill>
          <a:blip r:embed="rId1">
            <a:alphaModFix/>
          </a:blip>
          <a:stretch>
            <a:fillRect/>
          </a:stretch>
        </p:blipFill>
        <p:spPr>
          <a:xfrm>
            <a:off x="8673950" y="4663225"/>
            <a:ext cx="393600" cy="393600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2"/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3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4.png"/><Relationship Id="rId4" Type="http://schemas.openxmlformats.org/officeDocument/2006/relationships/image" Target="../media/image41.png"/><Relationship Id="rId5" Type="http://schemas.openxmlformats.org/officeDocument/2006/relationships/image" Target="../media/image10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1.png"/><Relationship Id="rId4" Type="http://schemas.openxmlformats.org/officeDocument/2006/relationships/image" Target="../media/image17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4.png"/><Relationship Id="rId4" Type="http://schemas.openxmlformats.org/officeDocument/2006/relationships/image" Target="../media/image22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25.png"/><Relationship Id="rId6" Type="http://schemas.openxmlformats.org/officeDocument/2006/relationships/image" Target="../media/image44.png"/><Relationship Id="rId7" Type="http://schemas.openxmlformats.org/officeDocument/2006/relationships/image" Target="../media/image27.png"/><Relationship Id="rId8" Type="http://schemas.openxmlformats.org/officeDocument/2006/relationships/image" Target="../media/image45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8.png"/><Relationship Id="rId4" Type="http://schemas.openxmlformats.org/officeDocument/2006/relationships/image" Target="../media/image36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8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1.png"/><Relationship Id="rId4" Type="http://schemas.openxmlformats.org/officeDocument/2006/relationships/image" Target="../media/image26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2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0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8.png"/><Relationship Id="rId4" Type="http://schemas.openxmlformats.org/officeDocument/2006/relationships/image" Target="../media/image16.png"/><Relationship Id="rId9" Type="http://schemas.openxmlformats.org/officeDocument/2006/relationships/image" Target="../media/image3.png"/><Relationship Id="rId5" Type="http://schemas.openxmlformats.org/officeDocument/2006/relationships/image" Target="../media/image7.png"/><Relationship Id="rId6" Type="http://schemas.openxmlformats.org/officeDocument/2006/relationships/image" Target="../media/image4.png"/><Relationship Id="rId7" Type="http://schemas.openxmlformats.org/officeDocument/2006/relationships/image" Target="../media/image6.png"/><Relationship Id="rId8" Type="http://schemas.openxmlformats.org/officeDocument/2006/relationships/image" Target="../media/image1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7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7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7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9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8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5.png"/><Relationship Id="rId4" Type="http://schemas.openxmlformats.org/officeDocument/2006/relationships/image" Target="../media/image35.png"/><Relationship Id="rId5" Type="http://schemas.openxmlformats.org/officeDocument/2006/relationships/image" Target="../media/image33.png"/><Relationship Id="rId6" Type="http://schemas.openxmlformats.org/officeDocument/2006/relationships/image" Target="../media/image42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9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43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1.png"/><Relationship Id="rId4" Type="http://schemas.openxmlformats.org/officeDocument/2006/relationships/image" Target="../media/image11.png"/><Relationship Id="rId5" Type="http://schemas.openxmlformats.org/officeDocument/2006/relationships/image" Target="../media/image15.png"/><Relationship Id="rId6" Type="http://schemas.openxmlformats.org/officeDocument/2006/relationships/image" Target="../media/image13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43.png"/><Relationship Id="rId4" Type="http://schemas.openxmlformats.org/officeDocument/2006/relationships/image" Target="../media/image34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43.png"/><Relationship Id="rId4" Type="http://schemas.openxmlformats.org/officeDocument/2006/relationships/image" Target="../media/image34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40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4.xml"/><Relationship Id="rId3" Type="http://schemas.openxmlformats.org/officeDocument/2006/relationships/hyperlink" Target="http://buildtrove.com" TargetMode="Externa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2.png"/><Relationship Id="rId4" Type="http://schemas.openxmlformats.org/officeDocument/2006/relationships/image" Target="../media/image8.png"/><Relationship Id="rId5" Type="http://schemas.openxmlformats.org/officeDocument/2006/relationships/image" Target="../media/image4.png"/><Relationship Id="rId6" Type="http://schemas.openxmlformats.org/officeDocument/2006/relationships/image" Target="../media/image1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8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FEFEF"/>
        </a:solidFill>
      </p:bgPr>
    </p:bg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3"/>
          <p:cNvSpPr/>
          <p:nvPr/>
        </p:nvSpPr>
        <p:spPr>
          <a:xfrm>
            <a:off x="824400" y="1976675"/>
            <a:ext cx="7495200" cy="2131500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400">
              <a:solidFill>
                <a:srgbClr val="244656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2400">
                <a:solidFill>
                  <a:srgbClr val="244656"/>
                </a:solidFill>
              </a:rPr>
              <a:t>From Clicks to Keys</a:t>
            </a:r>
            <a:r>
              <a:rPr b="1" i="1" lang="en" sz="2400">
                <a:solidFill>
                  <a:srgbClr val="244656"/>
                </a:solidFill>
              </a:rPr>
              <a:t>.</a:t>
            </a:r>
            <a:r>
              <a:rPr b="1" i="1" lang="en" sz="2400">
                <a:solidFill>
                  <a:srgbClr val="244656"/>
                </a:solidFill>
              </a:rPr>
              <a:t> </a:t>
            </a:r>
            <a:br>
              <a:rPr b="1" i="1" lang="en" sz="2400">
                <a:solidFill>
                  <a:srgbClr val="244656"/>
                </a:solidFill>
              </a:rPr>
            </a:br>
            <a:r>
              <a:rPr b="1" i="1" lang="en" sz="2400">
                <a:solidFill>
                  <a:srgbClr val="244656"/>
                </a:solidFill>
              </a:rPr>
              <a:t>Using Facebook &amp; Google ads to sell more homes</a:t>
            </a:r>
            <a:endParaRPr b="1" i="1" sz="2400">
              <a:solidFill>
                <a:srgbClr val="244656"/>
              </a:solidFill>
            </a:endParaRPr>
          </a:p>
        </p:txBody>
      </p:sp>
      <p:pic>
        <p:nvPicPr>
          <p:cNvPr id="56" name="Google Shape;56;p13" title="Trove Logo1024 (3)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67125" y="1091575"/>
            <a:ext cx="1809751" cy="18097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FEFEF"/>
        </a:solidFill>
      </p:bgPr>
    </p:bg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2"/>
          <p:cNvSpPr/>
          <p:nvPr/>
        </p:nvSpPr>
        <p:spPr>
          <a:xfrm>
            <a:off x="1077750" y="1506000"/>
            <a:ext cx="6988500" cy="2131500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4800">
                <a:solidFill>
                  <a:srgbClr val="244656"/>
                </a:solidFill>
              </a:rPr>
              <a:t>What is Digital Marketing, Exactly?</a:t>
            </a:r>
            <a:endParaRPr b="1" i="1" sz="4800">
              <a:solidFill>
                <a:srgbClr val="244656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Digital Marketing Channels: Paid vs. Organic</a:t>
            </a:r>
            <a:endParaRPr/>
          </a:p>
        </p:txBody>
      </p:sp>
      <p:grpSp>
        <p:nvGrpSpPr>
          <p:cNvPr id="150" name="Google Shape;150;p23"/>
          <p:cNvGrpSpPr/>
          <p:nvPr/>
        </p:nvGrpSpPr>
        <p:grpSpPr>
          <a:xfrm>
            <a:off x="4457211" y="1017724"/>
            <a:ext cx="3658538" cy="4023648"/>
            <a:chOff x="3468875" y="1017734"/>
            <a:chExt cx="3483658" cy="3831316"/>
          </a:xfrm>
        </p:grpSpPr>
        <p:pic>
          <p:nvPicPr>
            <p:cNvPr id="151" name="Google Shape;151;p23"/>
            <p:cNvPicPr preferRelativeResize="0"/>
            <p:nvPr/>
          </p:nvPicPr>
          <p:blipFill rotWithShape="1">
            <a:blip r:embed="rId3">
              <a:alphaModFix/>
            </a:blip>
            <a:srcRect b="15382" l="50859" r="0" t="13204"/>
            <a:stretch/>
          </p:blipFill>
          <p:spPr>
            <a:xfrm>
              <a:off x="4370574" y="1017734"/>
              <a:ext cx="2581960" cy="375221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2" name="Google Shape;152;p23"/>
            <p:cNvSpPr/>
            <p:nvPr/>
          </p:nvSpPr>
          <p:spPr>
            <a:xfrm>
              <a:off x="3468875" y="4011750"/>
              <a:ext cx="634800" cy="837300"/>
            </a:xfrm>
            <a:prstGeom prst="rect">
              <a:avLst/>
            </a:prstGeom>
            <a:solidFill>
              <a:srgbClr val="FEFFFF"/>
            </a:solidFill>
            <a:ln>
              <a:noFill/>
            </a:ln>
          </p:spPr>
          <p:txBody>
            <a:bodyPr anchorCtr="0" anchor="ctr" bIns="96000" lIns="96000" spcFirstLastPara="1" rIns="96000" wrap="square" tIns="9600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70"/>
            </a:p>
          </p:txBody>
        </p:sp>
      </p:grpSp>
      <p:grpSp>
        <p:nvGrpSpPr>
          <p:cNvPr id="153" name="Google Shape;153;p23"/>
          <p:cNvGrpSpPr/>
          <p:nvPr/>
        </p:nvGrpSpPr>
        <p:grpSpPr>
          <a:xfrm>
            <a:off x="1105792" y="1017764"/>
            <a:ext cx="2781323" cy="3856912"/>
            <a:chOff x="1105750" y="1017725"/>
            <a:chExt cx="2648374" cy="3672550"/>
          </a:xfrm>
        </p:grpSpPr>
        <p:pic>
          <p:nvPicPr>
            <p:cNvPr id="154" name="Google Shape;154;p23" title="Screenshot 2025-09-24 at 12.25.14 PM.png"/>
            <p:cNvPicPr preferRelativeResize="0"/>
            <p:nvPr/>
          </p:nvPicPr>
          <p:blipFill rotWithShape="1">
            <a:blip r:embed="rId4">
              <a:alphaModFix/>
            </a:blip>
            <a:srcRect b="22209" l="0" r="0" t="0"/>
            <a:stretch/>
          </p:blipFill>
          <p:spPr>
            <a:xfrm>
              <a:off x="1105750" y="1017725"/>
              <a:ext cx="2648374" cy="31504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5" name="Google Shape;155;p23" title="Screenshot 2025-09-24 at 12.25.37 PM.png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1731118" y="4117575"/>
              <a:ext cx="1211483" cy="5727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Google Shape;160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755350"/>
            <a:ext cx="3151451" cy="2448725"/>
          </a:xfrm>
          <a:prstGeom prst="rect">
            <a:avLst/>
          </a:prstGeom>
          <a:noFill/>
          <a:ln cap="flat" cmpd="sng" w="38100">
            <a:solidFill>
              <a:srgbClr val="CFEAD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161" name="Google Shape;161;p24"/>
          <p:cNvSpPr txBox="1"/>
          <p:nvPr>
            <p:ph type="title"/>
          </p:nvPr>
        </p:nvSpPr>
        <p:spPr>
          <a:xfrm>
            <a:off x="311700" y="1689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Example Paid Ads: Paid Search &amp; Google Maps</a:t>
            </a:r>
            <a:endParaRPr/>
          </a:p>
        </p:txBody>
      </p:sp>
      <p:sp>
        <p:nvSpPr>
          <p:cNvPr id="162" name="Google Shape;162;p24"/>
          <p:cNvSpPr txBox="1"/>
          <p:nvPr/>
        </p:nvSpPr>
        <p:spPr>
          <a:xfrm>
            <a:off x="523163" y="1215865"/>
            <a:ext cx="27285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2"/>
                </a:solidFill>
              </a:rPr>
              <a:t>Search</a:t>
            </a:r>
            <a:endParaRPr b="1" sz="1800">
              <a:solidFill>
                <a:schemeClr val="dk2"/>
              </a:solidFill>
            </a:endParaRPr>
          </a:p>
        </p:txBody>
      </p:sp>
      <p:pic>
        <p:nvPicPr>
          <p:cNvPr id="163" name="Google Shape;163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48125" y="1755349"/>
            <a:ext cx="4634941" cy="2448726"/>
          </a:xfrm>
          <a:prstGeom prst="rect">
            <a:avLst/>
          </a:prstGeom>
          <a:noFill/>
          <a:ln cap="flat" cmpd="sng" w="38100">
            <a:solidFill>
              <a:srgbClr val="CFEAD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164" name="Google Shape;164;p24"/>
          <p:cNvSpPr txBox="1"/>
          <p:nvPr/>
        </p:nvSpPr>
        <p:spPr>
          <a:xfrm>
            <a:off x="5101338" y="1215865"/>
            <a:ext cx="27285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2"/>
                </a:solidFill>
              </a:rPr>
              <a:t>Google Maps</a:t>
            </a:r>
            <a:endParaRPr b="1" sz="1800">
              <a:solidFill>
                <a:schemeClr val="dk2"/>
              </a:solidFill>
            </a:endParaRPr>
          </a:p>
        </p:txBody>
      </p:sp>
      <p:sp>
        <p:nvSpPr>
          <p:cNvPr id="165" name="Google Shape;165;p24"/>
          <p:cNvSpPr/>
          <p:nvPr/>
        </p:nvSpPr>
        <p:spPr>
          <a:xfrm>
            <a:off x="311700" y="2424750"/>
            <a:ext cx="477600" cy="147000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rgbClr val="6AA84F"/>
              </a:highlight>
            </a:endParaRPr>
          </a:p>
        </p:txBody>
      </p:sp>
      <p:sp>
        <p:nvSpPr>
          <p:cNvPr id="166" name="Google Shape;166;p24"/>
          <p:cNvSpPr/>
          <p:nvPr/>
        </p:nvSpPr>
        <p:spPr>
          <a:xfrm>
            <a:off x="4202900" y="2209825"/>
            <a:ext cx="477600" cy="147000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rgbClr val="6AA84F"/>
              </a:highlight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25"/>
          <p:cNvSpPr txBox="1"/>
          <p:nvPr>
            <p:ph type="title"/>
          </p:nvPr>
        </p:nvSpPr>
        <p:spPr>
          <a:xfrm>
            <a:off x="311700" y="1689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Example Paid Ads: PMAX Ads</a:t>
            </a:r>
            <a:endParaRPr/>
          </a:p>
        </p:txBody>
      </p:sp>
      <p:sp>
        <p:nvSpPr>
          <p:cNvPr id="172" name="Google Shape;172;p25"/>
          <p:cNvSpPr txBox="1"/>
          <p:nvPr/>
        </p:nvSpPr>
        <p:spPr>
          <a:xfrm>
            <a:off x="860357" y="807390"/>
            <a:ext cx="27285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2"/>
                </a:solidFill>
              </a:rPr>
              <a:t>Youtube</a:t>
            </a:r>
            <a:endParaRPr b="1" sz="1800">
              <a:solidFill>
                <a:schemeClr val="dk2"/>
              </a:solidFill>
            </a:endParaRPr>
          </a:p>
        </p:txBody>
      </p:sp>
      <p:sp>
        <p:nvSpPr>
          <p:cNvPr id="173" name="Google Shape;173;p25"/>
          <p:cNvSpPr txBox="1"/>
          <p:nvPr/>
        </p:nvSpPr>
        <p:spPr>
          <a:xfrm>
            <a:off x="5462338" y="853815"/>
            <a:ext cx="27285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2"/>
                </a:solidFill>
              </a:rPr>
              <a:t>Display</a:t>
            </a:r>
            <a:endParaRPr b="1" sz="1800">
              <a:solidFill>
                <a:schemeClr val="dk2"/>
              </a:solidFill>
            </a:endParaRPr>
          </a:p>
        </p:txBody>
      </p:sp>
      <p:pic>
        <p:nvPicPr>
          <p:cNvPr id="174" name="Google Shape;174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1675" y="1334875"/>
            <a:ext cx="4125865" cy="2750551"/>
          </a:xfrm>
          <a:prstGeom prst="rect">
            <a:avLst/>
          </a:prstGeom>
          <a:noFill/>
          <a:ln cap="flat" cmpd="sng" w="38100">
            <a:solidFill>
              <a:srgbClr val="CFEAD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175" name="Google Shape;175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63677" y="1315515"/>
            <a:ext cx="4125823" cy="2750548"/>
          </a:xfrm>
          <a:prstGeom prst="rect">
            <a:avLst/>
          </a:prstGeom>
          <a:noFill/>
          <a:ln cap="flat" cmpd="sng" w="38100">
            <a:solidFill>
              <a:srgbClr val="CFEAD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Google Shape;180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23304" y="774145"/>
            <a:ext cx="3936851" cy="3936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26"/>
          <p:cNvPicPr preferRelativeResize="0"/>
          <p:nvPr/>
        </p:nvPicPr>
        <p:blipFill rotWithShape="1">
          <a:blip r:embed="rId4">
            <a:alphaModFix/>
          </a:blip>
          <a:srcRect b="0" l="0" r="26302" t="0"/>
          <a:stretch/>
        </p:blipFill>
        <p:spPr>
          <a:xfrm>
            <a:off x="76200" y="741625"/>
            <a:ext cx="4147099" cy="3886400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Google Shape;182;p26"/>
          <p:cNvSpPr txBox="1"/>
          <p:nvPr>
            <p:ph type="title"/>
          </p:nvPr>
        </p:nvSpPr>
        <p:spPr>
          <a:xfrm>
            <a:off x="311700" y="1689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Example Paid Facebook &amp; Instagram Ads</a:t>
            </a:r>
            <a:endParaRPr/>
          </a:p>
        </p:txBody>
      </p:sp>
      <p:pic>
        <p:nvPicPr>
          <p:cNvPr id="183" name="Google Shape;183;p26"/>
          <p:cNvPicPr preferRelativeResize="0"/>
          <p:nvPr/>
        </p:nvPicPr>
        <p:blipFill rotWithShape="1">
          <a:blip r:embed="rId5">
            <a:alphaModFix/>
          </a:blip>
          <a:srcRect b="0" l="0" r="54930" t="0"/>
          <a:stretch/>
        </p:blipFill>
        <p:spPr>
          <a:xfrm>
            <a:off x="799346" y="2358914"/>
            <a:ext cx="727205" cy="6518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26"/>
          <p:cNvPicPr preferRelativeResize="0"/>
          <p:nvPr/>
        </p:nvPicPr>
        <p:blipFill rotWithShape="1">
          <a:blip r:embed="rId6">
            <a:alphaModFix/>
          </a:blip>
          <a:srcRect b="0" l="25228" r="0" t="0"/>
          <a:stretch/>
        </p:blipFill>
        <p:spPr>
          <a:xfrm>
            <a:off x="1945100" y="2318175"/>
            <a:ext cx="1666275" cy="1277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2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945100" y="2038850"/>
            <a:ext cx="1666275" cy="2897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2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58588" y="2129575"/>
            <a:ext cx="1666275" cy="2897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26"/>
          <p:cNvPicPr preferRelativeResize="0"/>
          <p:nvPr/>
        </p:nvPicPr>
        <p:blipFill rotWithShape="1">
          <a:blip r:embed="rId8">
            <a:alphaModFix/>
          </a:blip>
          <a:srcRect b="0" l="10562" r="0" t="0"/>
          <a:stretch/>
        </p:blipFill>
        <p:spPr>
          <a:xfrm>
            <a:off x="5358599" y="2419350"/>
            <a:ext cx="1666276" cy="1176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26"/>
          <p:cNvPicPr preferRelativeResize="0"/>
          <p:nvPr/>
        </p:nvPicPr>
        <p:blipFill rotWithShape="1">
          <a:blip r:embed="rId5">
            <a:alphaModFix/>
          </a:blip>
          <a:srcRect b="0" l="52157" r="0" t="0"/>
          <a:stretch/>
        </p:blipFill>
        <p:spPr>
          <a:xfrm>
            <a:off x="7681559" y="2339788"/>
            <a:ext cx="953960" cy="805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27"/>
          <p:cNvSpPr txBox="1"/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Example Organic Ads </a:t>
            </a:r>
            <a:endParaRPr/>
          </a:p>
        </p:txBody>
      </p:sp>
      <p:pic>
        <p:nvPicPr>
          <p:cNvPr id="194" name="Google Shape;194;p27"/>
          <p:cNvPicPr preferRelativeResize="0"/>
          <p:nvPr/>
        </p:nvPicPr>
        <p:blipFill rotWithShape="1">
          <a:blip r:embed="rId3">
            <a:alphaModFix/>
          </a:blip>
          <a:srcRect b="0" l="0" r="38964" t="0"/>
          <a:stretch/>
        </p:blipFill>
        <p:spPr>
          <a:xfrm>
            <a:off x="482051" y="1495726"/>
            <a:ext cx="3515376" cy="3040725"/>
          </a:xfrm>
          <a:prstGeom prst="rect">
            <a:avLst/>
          </a:prstGeom>
          <a:noFill/>
          <a:ln cap="flat" cmpd="sng" w="38100">
            <a:solidFill>
              <a:srgbClr val="CFEAD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195" name="Google Shape;195;p27"/>
          <p:cNvSpPr txBox="1"/>
          <p:nvPr/>
        </p:nvSpPr>
        <p:spPr>
          <a:xfrm>
            <a:off x="256600" y="949675"/>
            <a:ext cx="40338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2"/>
                </a:solidFill>
              </a:rPr>
              <a:t>Google: Non-Sponsored Searches</a:t>
            </a:r>
            <a:endParaRPr b="1" sz="1800">
              <a:solidFill>
                <a:schemeClr val="dk2"/>
              </a:solidFill>
            </a:endParaRPr>
          </a:p>
        </p:txBody>
      </p:sp>
      <p:sp>
        <p:nvSpPr>
          <p:cNvPr id="196" name="Google Shape;196;p27"/>
          <p:cNvSpPr txBox="1"/>
          <p:nvPr/>
        </p:nvSpPr>
        <p:spPr>
          <a:xfrm>
            <a:off x="4741275" y="949675"/>
            <a:ext cx="37833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2"/>
                </a:solidFill>
              </a:rPr>
              <a:t>Facebook/Instagram</a:t>
            </a:r>
            <a:r>
              <a:rPr b="1" lang="en" sz="1800">
                <a:solidFill>
                  <a:schemeClr val="dk2"/>
                </a:solidFill>
              </a:rPr>
              <a:t>: </a:t>
            </a:r>
            <a:r>
              <a:rPr b="1" lang="en" sz="1800">
                <a:solidFill>
                  <a:schemeClr val="dk2"/>
                </a:solidFill>
              </a:rPr>
              <a:t>Posting</a:t>
            </a:r>
            <a:endParaRPr b="1" sz="1800">
              <a:solidFill>
                <a:schemeClr val="dk2"/>
              </a:solidFill>
            </a:endParaRPr>
          </a:p>
        </p:txBody>
      </p:sp>
      <p:pic>
        <p:nvPicPr>
          <p:cNvPr id="197" name="Google Shape;197;p27"/>
          <p:cNvPicPr preferRelativeResize="0"/>
          <p:nvPr/>
        </p:nvPicPr>
        <p:blipFill rotWithShape="1">
          <a:blip r:embed="rId4">
            <a:alphaModFix/>
          </a:blip>
          <a:srcRect b="4924" l="3486" r="4753" t="0"/>
          <a:stretch/>
        </p:blipFill>
        <p:spPr>
          <a:xfrm>
            <a:off x="4741275" y="1495725"/>
            <a:ext cx="3783301" cy="3040724"/>
          </a:xfrm>
          <a:prstGeom prst="rect">
            <a:avLst/>
          </a:prstGeom>
          <a:noFill/>
          <a:ln cap="flat" cmpd="sng" w="38100">
            <a:solidFill>
              <a:srgbClr val="CFEAD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28"/>
          <p:cNvSpPr txBox="1"/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is SEO? Boosts your organic search engine ranking</a:t>
            </a:r>
            <a:endParaRPr/>
          </a:p>
        </p:txBody>
      </p:sp>
      <p:sp>
        <p:nvSpPr>
          <p:cNvPr id="203" name="Google Shape;203;p28"/>
          <p:cNvSpPr txBox="1"/>
          <p:nvPr>
            <p:ph idx="1" type="body"/>
          </p:nvPr>
        </p:nvSpPr>
        <p:spPr>
          <a:xfrm>
            <a:off x="311700" y="847675"/>
            <a:ext cx="4535700" cy="384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Keyword Research &amp; Strategy</a:t>
            </a:r>
            <a:r>
              <a:rPr lang="en" sz="1000">
                <a:solidFill>
                  <a:schemeClr val="dk1"/>
                </a:solidFill>
              </a:rPr>
              <a:t> – Identify the best search terms to target for your industry and audience.</a:t>
            </a:r>
            <a:endParaRPr sz="10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On-Page Optimization</a:t>
            </a:r>
            <a:r>
              <a:rPr lang="en" sz="1000">
                <a:solidFill>
                  <a:schemeClr val="dk1"/>
                </a:solidFill>
              </a:rPr>
              <a:t> – Improve titles, meta descriptions, headings, and content for better search rankings.</a:t>
            </a:r>
            <a:endParaRPr sz="10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Technical SEO Fixes</a:t>
            </a:r>
            <a:r>
              <a:rPr lang="en" sz="1000">
                <a:solidFill>
                  <a:schemeClr val="dk1"/>
                </a:solidFill>
              </a:rPr>
              <a:t> – Ensure your site is mobile-friendly, loads fast, and is easily crawlable by search engines.</a:t>
            </a:r>
            <a:endParaRPr sz="10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Content Optimization</a:t>
            </a:r>
            <a:r>
              <a:rPr lang="en" sz="1000">
                <a:solidFill>
                  <a:schemeClr val="dk1"/>
                </a:solidFill>
              </a:rPr>
              <a:t> – Refine existing pages to better match user intent and boost relevance.</a:t>
            </a:r>
            <a:endParaRPr sz="10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Image &amp; Media Optimization</a:t>
            </a:r>
            <a:r>
              <a:rPr lang="en" sz="1000">
                <a:solidFill>
                  <a:schemeClr val="dk1"/>
                </a:solidFill>
              </a:rPr>
              <a:t> – Compress images, add alt text, and improve media SEO.</a:t>
            </a:r>
            <a:endParaRPr sz="10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Internal Linking Structure</a:t>
            </a:r>
            <a:r>
              <a:rPr lang="en" sz="1000">
                <a:solidFill>
                  <a:schemeClr val="dk1"/>
                </a:solidFill>
              </a:rPr>
              <a:t> – Improve navigation and help search engines understand your site’s hierarchy.</a:t>
            </a:r>
            <a:endParaRPr sz="10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Local SEO Setup</a:t>
            </a:r>
            <a:r>
              <a:rPr lang="en" sz="1000">
                <a:solidFill>
                  <a:schemeClr val="dk1"/>
                </a:solidFill>
              </a:rPr>
              <a:t> – Optimize for Google Business Profile and location-based searches (if applicable).</a:t>
            </a:r>
            <a:endParaRPr sz="10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Analytics &amp; Tracking Setup</a:t>
            </a:r>
            <a:r>
              <a:rPr lang="en" sz="1000">
                <a:solidFill>
                  <a:schemeClr val="dk1"/>
                </a:solidFill>
              </a:rPr>
              <a:t> – Install and configure tools like Google Analytics &amp; Google Search Console to monitor results.</a:t>
            </a:r>
            <a:endParaRPr sz="10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Monthly Performance Reports</a:t>
            </a:r>
            <a:r>
              <a:rPr lang="en" sz="1000">
                <a:solidFill>
                  <a:schemeClr val="dk1"/>
                </a:solidFill>
              </a:rPr>
              <a:t> – Track keyword rankings, traffic growth, and SEO improvements over time.</a:t>
            </a:r>
            <a:endParaRPr sz="1000"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b="1" sz="1125"/>
          </a:p>
        </p:txBody>
      </p:sp>
      <p:pic>
        <p:nvPicPr>
          <p:cNvPr id="204" name="Google Shape;204;p28"/>
          <p:cNvPicPr preferRelativeResize="0"/>
          <p:nvPr/>
        </p:nvPicPr>
        <p:blipFill rotWithShape="1">
          <a:blip r:embed="rId3">
            <a:alphaModFix/>
          </a:blip>
          <a:srcRect b="0" l="0" r="38964" t="0"/>
          <a:stretch/>
        </p:blipFill>
        <p:spPr>
          <a:xfrm>
            <a:off x="5128551" y="1495726"/>
            <a:ext cx="3515376" cy="3040725"/>
          </a:xfrm>
          <a:prstGeom prst="rect">
            <a:avLst/>
          </a:prstGeom>
          <a:noFill/>
          <a:ln cap="flat" cmpd="sng" w="38100">
            <a:solidFill>
              <a:srgbClr val="CFEAD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205" name="Google Shape;205;p28"/>
          <p:cNvSpPr txBox="1"/>
          <p:nvPr/>
        </p:nvSpPr>
        <p:spPr>
          <a:xfrm>
            <a:off x="5249825" y="949675"/>
            <a:ext cx="32709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2"/>
                </a:solidFill>
              </a:rPr>
              <a:t>Goal: Rank High on Google</a:t>
            </a:r>
            <a:endParaRPr b="1"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2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Power of Paid: Get Noticed Instantly</a:t>
            </a:r>
            <a:endParaRPr/>
          </a:p>
        </p:txBody>
      </p:sp>
      <p:sp>
        <p:nvSpPr>
          <p:cNvPr id="211" name="Google Shape;211;p29"/>
          <p:cNvSpPr txBox="1"/>
          <p:nvPr>
            <p:ph idx="1" type="body"/>
          </p:nvPr>
        </p:nvSpPr>
        <p:spPr>
          <a:xfrm>
            <a:off x="311700" y="1152475"/>
            <a:ext cx="43440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chemeClr val="dk1"/>
                </a:solidFill>
              </a:rPr>
              <a:t>Immediate Impact:</a:t>
            </a:r>
            <a:r>
              <a:rPr lang="en">
                <a:solidFill>
                  <a:schemeClr val="dk1"/>
                </a:solidFill>
              </a:rPr>
              <a:t> Drive traffic to your website or business tomorrow.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chemeClr val="dk1"/>
                </a:solidFill>
              </a:rPr>
              <a:t>Faster ROI:</a:t>
            </a:r>
            <a:r>
              <a:rPr lang="en">
                <a:solidFill>
                  <a:schemeClr val="dk1"/>
                </a:solidFill>
              </a:rPr>
              <a:t> More expensive, but provides an immediate return on investment.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chemeClr val="dk1"/>
                </a:solidFill>
              </a:rPr>
              <a:t>Google: </a:t>
            </a:r>
            <a:r>
              <a:rPr lang="en">
                <a:solidFill>
                  <a:schemeClr val="dk1"/>
                </a:solidFill>
              </a:rPr>
              <a:t>High-intent, </a:t>
            </a:r>
            <a:r>
              <a:rPr lang="en">
                <a:solidFill>
                  <a:schemeClr val="dk1"/>
                </a:solidFill>
              </a:rPr>
              <a:t>concentrated</a:t>
            </a:r>
            <a:r>
              <a:rPr lang="en">
                <a:solidFill>
                  <a:schemeClr val="dk1"/>
                </a:solidFill>
              </a:rPr>
              <a:t> &amp; more expensive leads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</a:rPr>
              <a:t>Facebook: </a:t>
            </a:r>
            <a:r>
              <a:rPr lang="en">
                <a:solidFill>
                  <a:schemeClr val="dk1"/>
                </a:solidFill>
              </a:rPr>
              <a:t>Low-intent, broad &amp; least expensive leads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500"/>
          </a:p>
        </p:txBody>
      </p:sp>
      <p:pic>
        <p:nvPicPr>
          <p:cNvPr id="212" name="Google Shape;212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60125" y="1152475"/>
            <a:ext cx="3909874" cy="303802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213" name="Google Shape;213;p29" title="Screenshot 2025-09-24 at 12.22.39 PM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78076" y="2189900"/>
            <a:ext cx="1273925" cy="2479725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Google Shape;214;p29"/>
          <p:cNvSpPr/>
          <p:nvPr/>
        </p:nvSpPr>
        <p:spPr>
          <a:xfrm rot="-617097">
            <a:off x="5483950" y="1892553"/>
            <a:ext cx="772919" cy="230199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CFEAD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3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Organic: Building a Sustainable Future</a:t>
            </a:r>
            <a:endParaRPr/>
          </a:p>
        </p:txBody>
      </p:sp>
      <p:sp>
        <p:nvSpPr>
          <p:cNvPr id="220" name="Google Shape;220;p30"/>
          <p:cNvSpPr txBox="1"/>
          <p:nvPr>
            <p:ph idx="1" type="body"/>
          </p:nvPr>
        </p:nvSpPr>
        <p:spPr>
          <a:xfrm>
            <a:off x="311700" y="1152475"/>
            <a:ext cx="4457700" cy="331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1400">
                <a:solidFill>
                  <a:schemeClr val="dk1"/>
                </a:solidFill>
              </a:rPr>
              <a:t>Long-Term Strategy:</a:t>
            </a:r>
            <a:r>
              <a:rPr lang="en" sz="1400">
                <a:solidFill>
                  <a:schemeClr val="dk1"/>
                </a:solidFill>
              </a:rPr>
              <a:t> Organic marketing is a long-term play.</a:t>
            </a:r>
            <a:endParaRPr sz="1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1400">
                <a:solidFill>
                  <a:schemeClr val="dk1"/>
                </a:solidFill>
              </a:rPr>
              <a:t>High ROI (Long-Term):</a:t>
            </a:r>
            <a:r>
              <a:rPr lang="en" sz="1400">
                <a:solidFill>
                  <a:schemeClr val="dk1"/>
                </a:solidFill>
              </a:rPr>
              <a:t> Difficult to attribute in the short term, but offers a high return on investment over time.</a:t>
            </a:r>
            <a:endParaRPr sz="1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1400">
                <a:solidFill>
                  <a:schemeClr val="dk1"/>
                </a:solidFill>
              </a:rPr>
              <a:t>Key Organic Activities</a:t>
            </a:r>
            <a:endParaRPr b="1" sz="1400"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b="1" lang="en" sz="1400">
                <a:solidFill>
                  <a:schemeClr val="dk1"/>
                </a:solidFill>
              </a:rPr>
              <a:t>Search Engine Optimization (SEO):</a:t>
            </a:r>
            <a:r>
              <a:rPr lang="en" sz="1400">
                <a:solidFill>
                  <a:schemeClr val="dk1"/>
                </a:solidFill>
              </a:rPr>
              <a:t> The process of making sure you rank high on Google for relevant search terms.</a:t>
            </a:r>
            <a:endParaRPr b="1" sz="1400"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b="1" lang="en" sz="1400">
                <a:solidFill>
                  <a:schemeClr val="dk1"/>
                </a:solidFill>
              </a:rPr>
              <a:t>Content:</a:t>
            </a:r>
            <a:r>
              <a:rPr lang="en" sz="1400">
                <a:solidFill>
                  <a:schemeClr val="dk1"/>
                </a:solidFill>
              </a:rPr>
              <a:t> Posting blogs, posts and videos.</a:t>
            </a:r>
            <a:endParaRPr sz="1400"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b="1" lang="en" sz="1400">
                <a:solidFill>
                  <a:schemeClr val="dk1"/>
                </a:solidFill>
              </a:rPr>
              <a:t>Reputation Management:</a:t>
            </a:r>
            <a:r>
              <a:rPr lang="en" sz="1400">
                <a:solidFill>
                  <a:schemeClr val="dk1"/>
                </a:solidFill>
              </a:rPr>
              <a:t> Generating reviews and managing your Google My Business (GMB) profile.</a:t>
            </a:r>
            <a:endParaRPr sz="1400"/>
          </a:p>
        </p:txBody>
      </p:sp>
      <p:pic>
        <p:nvPicPr>
          <p:cNvPr id="221" name="Google Shape;221;p30" title="Screenshot 2025-09-24 at 12.24.50 PM.png"/>
          <p:cNvPicPr preferRelativeResize="0"/>
          <p:nvPr/>
        </p:nvPicPr>
        <p:blipFill rotWithShape="1">
          <a:blip r:embed="rId3">
            <a:alphaModFix/>
          </a:blip>
          <a:srcRect b="32500" l="0" r="0" t="0"/>
          <a:stretch/>
        </p:blipFill>
        <p:spPr>
          <a:xfrm>
            <a:off x="4715200" y="1761975"/>
            <a:ext cx="4267200" cy="1366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3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Ultimate Strategy: A Hybrid Approach</a:t>
            </a:r>
            <a:endParaRPr/>
          </a:p>
        </p:txBody>
      </p:sp>
      <p:sp>
        <p:nvSpPr>
          <p:cNvPr id="227" name="Google Shape;227;p31"/>
          <p:cNvSpPr txBox="1"/>
          <p:nvPr>
            <p:ph idx="1" type="body"/>
          </p:nvPr>
        </p:nvSpPr>
        <p:spPr>
          <a:xfrm>
            <a:off x="311700" y="1446925"/>
            <a:ext cx="4260300" cy="216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>
                <a:solidFill>
                  <a:schemeClr val="dk1"/>
                </a:solidFill>
              </a:rPr>
              <a:t>Paid and Organic are not mutually exclusive!</a:t>
            </a:r>
            <a:endParaRPr b="1" sz="14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400">
                <a:solidFill>
                  <a:schemeClr val="dk1"/>
                </a:solidFill>
              </a:rPr>
              <a:t>Paid Marketing:</a:t>
            </a:r>
            <a:r>
              <a:rPr lang="en" sz="1400">
                <a:solidFill>
                  <a:schemeClr val="dk1"/>
                </a:solidFill>
              </a:rPr>
              <a:t> Provides the immediate traffic and leads you need to get started and sustain growth.</a:t>
            </a:r>
            <a:endParaRPr sz="14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1400">
                <a:solidFill>
                  <a:schemeClr val="dk1"/>
                </a:solidFill>
              </a:rPr>
              <a:t>Organic Marketing:</a:t>
            </a:r>
            <a:r>
              <a:rPr lang="en" sz="1400">
                <a:solidFill>
                  <a:schemeClr val="dk1"/>
                </a:solidFill>
              </a:rPr>
              <a:t> Builds the long-term authority, trust, and free traffic that ensures your business thrives for years to co</a:t>
            </a:r>
            <a:r>
              <a:rPr lang="en" sz="1400">
                <a:solidFill>
                  <a:schemeClr val="dk1"/>
                </a:solidFill>
              </a:rPr>
              <a:t>me.</a:t>
            </a:r>
            <a:endParaRPr sz="14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4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2100"/>
          </a:p>
        </p:txBody>
      </p:sp>
      <p:pic>
        <p:nvPicPr>
          <p:cNvPr id="228" name="Google Shape;228;p31" title="Screenshot 2025-09-24 at 12.31.47 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73975" y="1361800"/>
            <a:ext cx="3912050" cy="2164925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p31"/>
          <p:cNvSpPr txBox="1"/>
          <p:nvPr/>
        </p:nvSpPr>
        <p:spPr>
          <a:xfrm>
            <a:off x="570475" y="4040925"/>
            <a:ext cx="8069400" cy="74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i="1" lang="en" sz="1700">
                <a:solidFill>
                  <a:schemeClr val="dk1"/>
                </a:solidFill>
              </a:rPr>
              <a:t>Key Takeaway: </a:t>
            </a:r>
            <a:r>
              <a:rPr i="1" lang="en" sz="1700">
                <a:solidFill>
                  <a:schemeClr val="dk1"/>
                </a:solidFill>
              </a:rPr>
              <a:t>A successful digital marketing strategy combines the immediate impact of paid channels with the sustainable growth of organic efforts.</a:t>
            </a:r>
            <a:endParaRPr i="1" sz="20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/>
          <p:nvPr/>
        </p:nvSpPr>
        <p:spPr>
          <a:xfrm>
            <a:off x="715147" y="3140000"/>
            <a:ext cx="19752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595959"/>
                </a:solidFill>
              </a:rPr>
              <a:t>John Connolly</a:t>
            </a:r>
            <a:endParaRPr b="1" sz="1200">
              <a:solidFill>
                <a:srgbClr val="595959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200">
                <a:solidFill>
                  <a:srgbClr val="595959"/>
                </a:solidFill>
              </a:rPr>
              <a:t>CEO &amp; Co-Founder</a:t>
            </a:r>
            <a:endParaRPr i="1" sz="1200">
              <a:solidFill>
                <a:srgbClr val="595959"/>
              </a:solidFill>
            </a:endParaRPr>
          </a:p>
        </p:txBody>
      </p:sp>
      <p:sp>
        <p:nvSpPr>
          <p:cNvPr id="62" name="Google Shape;62;p14"/>
          <p:cNvSpPr txBox="1"/>
          <p:nvPr/>
        </p:nvSpPr>
        <p:spPr>
          <a:xfrm>
            <a:off x="3512388" y="3139988"/>
            <a:ext cx="21192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595959"/>
                </a:solidFill>
              </a:rPr>
              <a:t>James Connolly</a:t>
            </a:r>
            <a:endParaRPr b="1" sz="1200">
              <a:solidFill>
                <a:srgbClr val="595959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200">
                <a:solidFill>
                  <a:srgbClr val="595959"/>
                </a:solidFill>
              </a:rPr>
              <a:t>President &amp; Co-Founder</a:t>
            </a:r>
            <a:endParaRPr i="1" sz="1200">
              <a:solidFill>
                <a:srgbClr val="595959"/>
              </a:solidFill>
            </a:endParaRPr>
          </a:p>
        </p:txBody>
      </p:sp>
      <p:pic>
        <p:nvPicPr>
          <p:cNvPr id="63" name="Google Shape;63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53263" y="1048575"/>
            <a:ext cx="2037450" cy="2037450"/>
          </a:xfrm>
          <a:prstGeom prst="rect">
            <a:avLst/>
          </a:prstGeom>
          <a:noFill/>
          <a:ln cap="flat" cmpd="sng" w="38100">
            <a:solidFill>
              <a:srgbClr val="CFEAD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64" name="Google Shape;64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4022" y="1048575"/>
            <a:ext cx="2037450" cy="2037450"/>
          </a:xfrm>
          <a:prstGeom prst="rect">
            <a:avLst/>
          </a:prstGeom>
          <a:noFill/>
          <a:ln cap="flat" cmpd="sng" w="38100">
            <a:solidFill>
              <a:srgbClr val="CFEAD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65" name="Google Shape;65;p14"/>
          <p:cNvSpPr txBox="1"/>
          <p:nvPr/>
        </p:nvSpPr>
        <p:spPr>
          <a:xfrm>
            <a:off x="311700" y="212250"/>
            <a:ext cx="8520600" cy="51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2500" lnSpcReduction="2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rgbClr val="595959"/>
                </a:solidFill>
              </a:rPr>
              <a:t>Trove Team</a:t>
            </a:r>
            <a:endParaRPr sz="2800">
              <a:solidFill>
                <a:srgbClr val="595959"/>
              </a:solidFill>
            </a:endParaRPr>
          </a:p>
        </p:txBody>
      </p:sp>
      <p:pic>
        <p:nvPicPr>
          <p:cNvPr id="66" name="Google Shape;66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98021" y="4396099"/>
            <a:ext cx="1009451" cy="344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198022" y="3464750"/>
            <a:ext cx="1009450" cy="1009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14"/>
          <p:cNvPicPr preferRelativeResize="0"/>
          <p:nvPr/>
        </p:nvPicPr>
        <p:blipFill rotWithShape="1">
          <a:blip r:embed="rId7">
            <a:alphaModFix/>
          </a:blip>
          <a:srcRect b="29319" l="19464" r="16317" t="28371"/>
          <a:stretch/>
        </p:blipFill>
        <p:spPr>
          <a:xfrm>
            <a:off x="3881848" y="4313053"/>
            <a:ext cx="1380280" cy="510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067262" y="3464738"/>
            <a:ext cx="1009450" cy="1009450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Google Shape;70;p14"/>
          <p:cNvSpPr txBox="1"/>
          <p:nvPr/>
        </p:nvSpPr>
        <p:spPr>
          <a:xfrm>
            <a:off x="6453638" y="3139988"/>
            <a:ext cx="21192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595959"/>
                </a:solidFill>
              </a:rPr>
              <a:t>Mike Pollack</a:t>
            </a:r>
            <a:endParaRPr b="1" sz="1200">
              <a:solidFill>
                <a:srgbClr val="595959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200">
                <a:solidFill>
                  <a:srgbClr val="595959"/>
                </a:solidFill>
              </a:rPr>
              <a:t>Head of Sales</a:t>
            </a:r>
            <a:endParaRPr i="1" sz="1200">
              <a:solidFill>
                <a:srgbClr val="595959"/>
              </a:solidFill>
            </a:endParaRPr>
          </a:p>
        </p:txBody>
      </p:sp>
      <p:pic>
        <p:nvPicPr>
          <p:cNvPr id="71" name="Google Shape;71;p14" title="1628271118472.jpeg"/>
          <p:cNvPicPr preferRelativeResize="0"/>
          <p:nvPr/>
        </p:nvPicPr>
        <p:blipFill rotWithShape="1">
          <a:blip r:embed="rId8">
            <a:alphaModFix/>
          </a:blip>
          <a:srcRect b="0" l="8218" r="10809" t="17871"/>
          <a:stretch/>
        </p:blipFill>
        <p:spPr>
          <a:xfrm>
            <a:off x="6525650" y="1093777"/>
            <a:ext cx="1975200" cy="2003335"/>
          </a:xfrm>
          <a:prstGeom prst="rect">
            <a:avLst/>
          </a:prstGeom>
          <a:noFill/>
          <a:ln cap="flat" cmpd="sng" w="38100">
            <a:solidFill>
              <a:srgbClr val="CFEAD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72" name="Google Shape;72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008512" y="3464738"/>
            <a:ext cx="1009450" cy="1009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297571" y="4352875"/>
            <a:ext cx="431350" cy="431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FEFEF"/>
        </a:solidFill>
      </p:bgPr>
    </p:bg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32"/>
          <p:cNvSpPr/>
          <p:nvPr/>
        </p:nvSpPr>
        <p:spPr>
          <a:xfrm>
            <a:off x="1077750" y="1506000"/>
            <a:ext cx="6988500" cy="2131500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4800">
                <a:solidFill>
                  <a:srgbClr val="244656"/>
                </a:solidFill>
              </a:rPr>
              <a:t>Enough Already,</a:t>
            </a:r>
            <a:r>
              <a:rPr b="1" i="1" lang="en" sz="4800">
                <a:solidFill>
                  <a:srgbClr val="244656"/>
                </a:solidFill>
              </a:rPr>
              <a:t> </a:t>
            </a:r>
            <a:endParaRPr b="1" i="1" sz="4800">
              <a:solidFill>
                <a:srgbClr val="244656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4800">
                <a:solidFill>
                  <a:srgbClr val="244656"/>
                </a:solidFill>
              </a:rPr>
              <a:t>Show Me the Money!</a:t>
            </a:r>
            <a:endParaRPr b="1" i="1" sz="4800">
              <a:solidFill>
                <a:srgbClr val="244656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33"/>
          <p:cNvSpPr txBox="1"/>
          <p:nvPr>
            <p:ph type="title"/>
          </p:nvPr>
        </p:nvSpPr>
        <p:spPr>
          <a:xfrm>
            <a:off x="311700" y="618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metrics matter?</a:t>
            </a:r>
            <a:endParaRPr/>
          </a:p>
        </p:txBody>
      </p:sp>
      <p:pic>
        <p:nvPicPr>
          <p:cNvPr id="240" name="Google Shape;240;p33"/>
          <p:cNvPicPr preferRelativeResize="0"/>
          <p:nvPr/>
        </p:nvPicPr>
        <p:blipFill rotWithShape="1">
          <a:blip r:embed="rId3">
            <a:alphaModFix/>
          </a:blip>
          <a:srcRect b="0" l="0" r="0" t="2780"/>
          <a:stretch/>
        </p:blipFill>
        <p:spPr>
          <a:xfrm>
            <a:off x="192750" y="871375"/>
            <a:ext cx="8520599" cy="4056151"/>
          </a:xfrm>
          <a:prstGeom prst="rect">
            <a:avLst/>
          </a:prstGeom>
          <a:noFill/>
          <a:ln>
            <a:noFill/>
          </a:ln>
        </p:spPr>
      </p:pic>
      <p:sp>
        <p:nvSpPr>
          <p:cNvPr id="241" name="Google Shape;241;p33"/>
          <p:cNvSpPr/>
          <p:nvPr/>
        </p:nvSpPr>
        <p:spPr>
          <a:xfrm>
            <a:off x="1413950" y="1184025"/>
            <a:ext cx="2349900" cy="572700"/>
          </a:xfrm>
          <a:prstGeom prst="rect">
            <a:avLst/>
          </a:prstGeom>
          <a:noFill/>
          <a:ln cap="flat" cmpd="sng" w="38100">
            <a:solidFill>
              <a:srgbClr val="CFEAD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2" name="Google Shape;242;p33"/>
          <p:cNvSpPr/>
          <p:nvPr/>
        </p:nvSpPr>
        <p:spPr>
          <a:xfrm>
            <a:off x="1413950" y="871371"/>
            <a:ext cx="2349900" cy="271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Traffic x</a:t>
            </a:r>
            <a:endParaRPr b="1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34"/>
          <p:cNvSpPr txBox="1"/>
          <p:nvPr>
            <p:ph type="title"/>
          </p:nvPr>
        </p:nvSpPr>
        <p:spPr>
          <a:xfrm>
            <a:off x="311700" y="618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metrics matter?</a:t>
            </a:r>
            <a:endParaRPr/>
          </a:p>
        </p:txBody>
      </p:sp>
      <p:pic>
        <p:nvPicPr>
          <p:cNvPr id="248" name="Google Shape;248;p34"/>
          <p:cNvPicPr preferRelativeResize="0"/>
          <p:nvPr/>
        </p:nvPicPr>
        <p:blipFill rotWithShape="1">
          <a:blip r:embed="rId3">
            <a:alphaModFix/>
          </a:blip>
          <a:srcRect b="0" l="0" r="0" t="2780"/>
          <a:stretch/>
        </p:blipFill>
        <p:spPr>
          <a:xfrm>
            <a:off x="192750" y="871375"/>
            <a:ext cx="8520599" cy="4056151"/>
          </a:xfrm>
          <a:prstGeom prst="rect">
            <a:avLst/>
          </a:prstGeom>
          <a:noFill/>
          <a:ln>
            <a:noFill/>
          </a:ln>
        </p:spPr>
      </p:pic>
      <p:sp>
        <p:nvSpPr>
          <p:cNvPr id="249" name="Google Shape;249;p34"/>
          <p:cNvSpPr/>
          <p:nvPr/>
        </p:nvSpPr>
        <p:spPr>
          <a:xfrm>
            <a:off x="1413950" y="1184025"/>
            <a:ext cx="2349900" cy="572700"/>
          </a:xfrm>
          <a:prstGeom prst="rect">
            <a:avLst/>
          </a:prstGeom>
          <a:noFill/>
          <a:ln cap="flat" cmpd="sng" w="38100">
            <a:solidFill>
              <a:srgbClr val="CFEAD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0" name="Google Shape;250;p34"/>
          <p:cNvSpPr/>
          <p:nvPr/>
        </p:nvSpPr>
        <p:spPr>
          <a:xfrm>
            <a:off x="1413950" y="871371"/>
            <a:ext cx="2349900" cy="271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Traffic x</a:t>
            </a:r>
            <a:endParaRPr b="1"/>
          </a:p>
        </p:txBody>
      </p:sp>
      <p:sp>
        <p:nvSpPr>
          <p:cNvPr id="251" name="Google Shape;251;p34"/>
          <p:cNvSpPr/>
          <p:nvPr/>
        </p:nvSpPr>
        <p:spPr>
          <a:xfrm>
            <a:off x="6266100" y="1184025"/>
            <a:ext cx="2349900" cy="572700"/>
          </a:xfrm>
          <a:prstGeom prst="rect">
            <a:avLst/>
          </a:prstGeom>
          <a:noFill/>
          <a:ln cap="flat" cmpd="sng" w="38100">
            <a:solidFill>
              <a:srgbClr val="CFEAD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2" name="Google Shape;252;p34"/>
          <p:cNvSpPr/>
          <p:nvPr/>
        </p:nvSpPr>
        <p:spPr>
          <a:xfrm>
            <a:off x="6266100" y="871371"/>
            <a:ext cx="2349900" cy="271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Conversion Rate =</a:t>
            </a:r>
            <a:endParaRPr b="1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35"/>
          <p:cNvSpPr txBox="1"/>
          <p:nvPr>
            <p:ph type="title"/>
          </p:nvPr>
        </p:nvSpPr>
        <p:spPr>
          <a:xfrm>
            <a:off x="311700" y="618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metrics matter?</a:t>
            </a:r>
            <a:endParaRPr/>
          </a:p>
        </p:txBody>
      </p:sp>
      <p:pic>
        <p:nvPicPr>
          <p:cNvPr id="258" name="Google Shape;258;p35"/>
          <p:cNvPicPr preferRelativeResize="0"/>
          <p:nvPr/>
        </p:nvPicPr>
        <p:blipFill rotWithShape="1">
          <a:blip r:embed="rId3">
            <a:alphaModFix/>
          </a:blip>
          <a:srcRect b="0" l="0" r="0" t="2780"/>
          <a:stretch/>
        </p:blipFill>
        <p:spPr>
          <a:xfrm>
            <a:off x="192750" y="871375"/>
            <a:ext cx="8520599" cy="4056151"/>
          </a:xfrm>
          <a:prstGeom prst="rect">
            <a:avLst/>
          </a:prstGeom>
          <a:noFill/>
          <a:ln>
            <a:noFill/>
          </a:ln>
        </p:spPr>
      </p:pic>
      <p:sp>
        <p:nvSpPr>
          <p:cNvPr id="259" name="Google Shape;259;p35"/>
          <p:cNvSpPr/>
          <p:nvPr/>
        </p:nvSpPr>
        <p:spPr>
          <a:xfrm>
            <a:off x="1413950" y="1184025"/>
            <a:ext cx="2349900" cy="572700"/>
          </a:xfrm>
          <a:prstGeom prst="rect">
            <a:avLst/>
          </a:prstGeom>
          <a:noFill/>
          <a:ln cap="flat" cmpd="sng" w="38100">
            <a:solidFill>
              <a:srgbClr val="CFEAD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0" name="Google Shape;260;p35"/>
          <p:cNvSpPr/>
          <p:nvPr/>
        </p:nvSpPr>
        <p:spPr>
          <a:xfrm>
            <a:off x="1413950" y="871371"/>
            <a:ext cx="2349900" cy="271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Traffic x</a:t>
            </a:r>
            <a:endParaRPr b="1"/>
          </a:p>
        </p:txBody>
      </p:sp>
      <p:sp>
        <p:nvSpPr>
          <p:cNvPr id="261" name="Google Shape;261;p35"/>
          <p:cNvSpPr/>
          <p:nvPr/>
        </p:nvSpPr>
        <p:spPr>
          <a:xfrm>
            <a:off x="6266100" y="1184025"/>
            <a:ext cx="2349900" cy="572700"/>
          </a:xfrm>
          <a:prstGeom prst="rect">
            <a:avLst/>
          </a:prstGeom>
          <a:noFill/>
          <a:ln cap="flat" cmpd="sng" w="38100">
            <a:solidFill>
              <a:srgbClr val="CFEAD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2" name="Google Shape;262;p35"/>
          <p:cNvSpPr/>
          <p:nvPr/>
        </p:nvSpPr>
        <p:spPr>
          <a:xfrm>
            <a:off x="6266100" y="871371"/>
            <a:ext cx="2349900" cy="271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Conversion Rate =</a:t>
            </a:r>
            <a:endParaRPr b="1"/>
          </a:p>
        </p:txBody>
      </p:sp>
      <p:sp>
        <p:nvSpPr>
          <p:cNvPr id="263" name="Google Shape;263;p35"/>
          <p:cNvSpPr/>
          <p:nvPr/>
        </p:nvSpPr>
        <p:spPr>
          <a:xfrm>
            <a:off x="3840025" y="1184025"/>
            <a:ext cx="2349900" cy="572700"/>
          </a:xfrm>
          <a:prstGeom prst="rect">
            <a:avLst/>
          </a:prstGeom>
          <a:noFill/>
          <a:ln cap="flat" cmpd="sng" w="38100">
            <a:solidFill>
              <a:srgbClr val="CFEAD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4" name="Google Shape;264;p35"/>
          <p:cNvSpPr/>
          <p:nvPr/>
        </p:nvSpPr>
        <p:spPr>
          <a:xfrm>
            <a:off x="3840025" y="871371"/>
            <a:ext cx="2349900" cy="271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New Leads!</a:t>
            </a:r>
            <a:endParaRPr b="1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36"/>
          <p:cNvSpPr txBox="1"/>
          <p:nvPr>
            <p:ph type="title"/>
          </p:nvPr>
        </p:nvSpPr>
        <p:spPr>
          <a:xfrm>
            <a:off x="311700" y="618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to think about your metrics in terms of $$$</a:t>
            </a:r>
            <a:endParaRPr/>
          </a:p>
        </p:txBody>
      </p:sp>
      <p:pic>
        <p:nvPicPr>
          <p:cNvPr id="270" name="Google Shape;270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29975" y="634500"/>
            <a:ext cx="6284050" cy="4008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37"/>
          <p:cNvSpPr txBox="1"/>
          <p:nvPr>
            <p:ph type="title"/>
          </p:nvPr>
        </p:nvSpPr>
        <p:spPr>
          <a:xfrm>
            <a:off x="311700" y="618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Okay, so </a:t>
            </a:r>
            <a:r>
              <a:rPr lang="en"/>
              <a:t>what</a:t>
            </a:r>
            <a:r>
              <a:rPr lang="en"/>
              <a:t> can I actually control?</a:t>
            </a:r>
            <a:endParaRPr/>
          </a:p>
        </p:txBody>
      </p:sp>
      <p:pic>
        <p:nvPicPr>
          <p:cNvPr id="276" name="Google Shape;276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786900"/>
            <a:ext cx="8520600" cy="38023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38"/>
          <p:cNvSpPr/>
          <p:nvPr/>
        </p:nvSpPr>
        <p:spPr>
          <a:xfrm>
            <a:off x="365075" y="1184025"/>
            <a:ext cx="2792400" cy="3771900"/>
          </a:xfrm>
          <a:prstGeom prst="rect">
            <a:avLst/>
          </a:prstGeom>
          <a:noFill/>
          <a:ln cap="flat" cmpd="sng" w="38100">
            <a:solidFill>
              <a:srgbClr val="CFEAD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2" name="Google Shape;282;p38"/>
          <p:cNvSpPr/>
          <p:nvPr/>
        </p:nvSpPr>
        <p:spPr>
          <a:xfrm>
            <a:off x="3229135" y="1184025"/>
            <a:ext cx="2792400" cy="3771900"/>
          </a:xfrm>
          <a:prstGeom prst="rect">
            <a:avLst/>
          </a:prstGeom>
          <a:noFill/>
          <a:ln cap="flat" cmpd="sng" w="38100">
            <a:solidFill>
              <a:srgbClr val="CFEAD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3" name="Google Shape;283;p38"/>
          <p:cNvSpPr/>
          <p:nvPr/>
        </p:nvSpPr>
        <p:spPr>
          <a:xfrm>
            <a:off x="6093182" y="1184025"/>
            <a:ext cx="2792400" cy="3771900"/>
          </a:xfrm>
          <a:prstGeom prst="rect">
            <a:avLst/>
          </a:prstGeom>
          <a:noFill/>
          <a:ln cap="flat" cmpd="sng" w="38100">
            <a:solidFill>
              <a:srgbClr val="CFEAD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4" name="Google Shape;284;p38"/>
          <p:cNvSpPr txBox="1"/>
          <p:nvPr>
            <p:ph type="title"/>
          </p:nvPr>
        </p:nvSpPr>
        <p:spPr>
          <a:xfrm>
            <a:off x="311700" y="618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do I change these variables?</a:t>
            </a:r>
            <a:endParaRPr/>
          </a:p>
        </p:txBody>
      </p:sp>
      <p:pic>
        <p:nvPicPr>
          <p:cNvPr id="285" name="Google Shape;285;p38"/>
          <p:cNvPicPr preferRelativeResize="0"/>
          <p:nvPr/>
        </p:nvPicPr>
        <p:blipFill rotWithShape="1">
          <a:blip r:embed="rId3">
            <a:alphaModFix/>
          </a:blip>
          <a:srcRect b="0" l="52157" r="0" t="0"/>
          <a:stretch/>
        </p:blipFill>
        <p:spPr>
          <a:xfrm>
            <a:off x="1717862" y="2571760"/>
            <a:ext cx="1019015" cy="8605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Google Shape;286;p38"/>
          <p:cNvPicPr preferRelativeResize="0"/>
          <p:nvPr/>
        </p:nvPicPr>
        <p:blipFill rotWithShape="1">
          <a:blip r:embed="rId3">
            <a:alphaModFix/>
          </a:blip>
          <a:srcRect b="0" l="0" r="54930" t="0"/>
          <a:stretch/>
        </p:blipFill>
        <p:spPr>
          <a:xfrm>
            <a:off x="698836" y="3683596"/>
            <a:ext cx="1019015" cy="91343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google-app-logo" id="287" name="Google Shape;287;p38"/>
          <p:cNvPicPr preferRelativeResize="0"/>
          <p:nvPr/>
        </p:nvPicPr>
        <p:blipFill rotWithShape="1">
          <a:blip r:embed="rId4">
            <a:alphaModFix/>
          </a:blip>
          <a:srcRect b="0" l="22583" r="24190" t="0"/>
          <a:stretch/>
        </p:blipFill>
        <p:spPr>
          <a:xfrm>
            <a:off x="518514" y="1285506"/>
            <a:ext cx="1379642" cy="1296018"/>
          </a:xfrm>
          <a:prstGeom prst="rect">
            <a:avLst/>
          </a:prstGeom>
          <a:noFill/>
          <a:ln>
            <a:noFill/>
          </a:ln>
        </p:spPr>
      </p:pic>
      <p:sp>
        <p:nvSpPr>
          <p:cNvPr id="288" name="Google Shape;288;p38"/>
          <p:cNvSpPr/>
          <p:nvPr/>
        </p:nvSpPr>
        <p:spPr>
          <a:xfrm>
            <a:off x="492813" y="871371"/>
            <a:ext cx="2349900" cy="271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Traffic x</a:t>
            </a:r>
            <a:endParaRPr b="1"/>
          </a:p>
        </p:txBody>
      </p:sp>
      <p:sp>
        <p:nvSpPr>
          <p:cNvPr id="289" name="Google Shape;289;p38"/>
          <p:cNvSpPr/>
          <p:nvPr/>
        </p:nvSpPr>
        <p:spPr>
          <a:xfrm>
            <a:off x="3519513" y="871371"/>
            <a:ext cx="2349900" cy="271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Conversion Rate = </a:t>
            </a:r>
            <a:endParaRPr b="1"/>
          </a:p>
        </p:txBody>
      </p:sp>
      <p:sp>
        <p:nvSpPr>
          <p:cNvPr id="290" name="Google Shape;290;p38"/>
          <p:cNvSpPr/>
          <p:nvPr/>
        </p:nvSpPr>
        <p:spPr>
          <a:xfrm>
            <a:off x="6314413" y="871371"/>
            <a:ext cx="2349900" cy="271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Leads &amp; Sales</a:t>
            </a:r>
            <a:endParaRPr b="1"/>
          </a:p>
        </p:txBody>
      </p:sp>
      <p:sp>
        <p:nvSpPr>
          <p:cNvPr id="291" name="Google Shape;291;p38"/>
          <p:cNvSpPr txBox="1"/>
          <p:nvPr/>
        </p:nvSpPr>
        <p:spPr>
          <a:xfrm>
            <a:off x="6093175" y="1184025"/>
            <a:ext cx="2792400" cy="230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dk1"/>
                </a:solidFill>
              </a:rPr>
              <a:t>Leads are worthless, but sales are valuable! A CRM can help:</a:t>
            </a:r>
            <a:endParaRPr b="1" sz="1100"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 sz="1100">
                <a:solidFill>
                  <a:schemeClr val="dk1"/>
                </a:solidFill>
              </a:rPr>
              <a:t>A CRM is a place for you and your sales reps to see all your deals</a:t>
            </a:r>
            <a:endParaRPr sz="1100"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 sz="1100">
                <a:solidFill>
                  <a:schemeClr val="dk1"/>
                </a:solidFill>
              </a:rPr>
              <a:t>You should send automated emails for every lead</a:t>
            </a:r>
            <a:endParaRPr sz="1100"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 sz="1100">
                <a:solidFill>
                  <a:schemeClr val="dk1"/>
                </a:solidFill>
              </a:rPr>
              <a:t>You should call customers as soon as you can</a:t>
            </a:r>
            <a:endParaRPr sz="1100"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 sz="1100">
                <a:solidFill>
                  <a:schemeClr val="dk1"/>
                </a:solidFill>
              </a:rPr>
              <a:t>Pro Tip: </a:t>
            </a:r>
            <a:r>
              <a:rPr lang="en" sz="1100">
                <a:solidFill>
                  <a:schemeClr val="dk1"/>
                </a:solidFill>
              </a:rPr>
              <a:t>You can feed data back into the advertising machines to help drive better targeting</a:t>
            </a:r>
            <a:endParaRPr sz="1100">
              <a:solidFill>
                <a:schemeClr val="dk1"/>
              </a:solidFill>
            </a:endParaRPr>
          </a:p>
        </p:txBody>
      </p:sp>
      <p:sp>
        <p:nvSpPr>
          <p:cNvPr id="292" name="Google Shape;292;p38"/>
          <p:cNvSpPr txBox="1"/>
          <p:nvPr/>
        </p:nvSpPr>
        <p:spPr>
          <a:xfrm>
            <a:off x="3286650" y="1184025"/>
            <a:ext cx="2710200" cy="210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dk1"/>
                </a:solidFill>
              </a:rPr>
              <a:t>You Need to H</a:t>
            </a:r>
            <a:r>
              <a:rPr b="1" lang="en" sz="1100">
                <a:solidFill>
                  <a:schemeClr val="dk1"/>
                </a:solidFill>
              </a:rPr>
              <a:t>ave</a:t>
            </a:r>
            <a:r>
              <a:rPr b="1" lang="en" sz="1100">
                <a:solidFill>
                  <a:schemeClr val="dk1"/>
                </a:solidFill>
              </a:rPr>
              <a:t> a Strong Online Presence (Website):</a:t>
            </a:r>
            <a:endParaRPr b="1" sz="1100"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 sz="1100">
                <a:solidFill>
                  <a:schemeClr val="dk1"/>
                </a:solidFill>
              </a:rPr>
              <a:t>Prominent phone number</a:t>
            </a:r>
            <a:endParaRPr sz="1100"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 sz="1100">
                <a:solidFill>
                  <a:schemeClr val="dk1"/>
                </a:solidFill>
              </a:rPr>
              <a:t>Online forms throughout</a:t>
            </a:r>
            <a:endParaRPr sz="1100"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 sz="1100">
                <a:solidFill>
                  <a:schemeClr val="dk1"/>
                </a:solidFill>
              </a:rPr>
              <a:t>Photos of real homes</a:t>
            </a:r>
            <a:endParaRPr sz="1100"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 sz="1100">
                <a:solidFill>
                  <a:schemeClr val="dk1"/>
                </a:solidFill>
              </a:rPr>
              <a:t>Pricing of homes</a:t>
            </a:r>
            <a:endParaRPr sz="1100"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 sz="1100">
                <a:solidFill>
                  <a:schemeClr val="dk1"/>
                </a:solidFill>
              </a:rPr>
              <a:t>Engaging tools (design, mapping, comparison)</a:t>
            </a:r>
            <a:endParaRPr sz="1100"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 sz="1100">
                <a:solidFill>
                  <a:schemeClr val="dk1"/>
                </a:solidFill>
              </a:rPr>
              <a:t>Helpful blogs</a:t>
            </a:r>
            <a:endParaRPr sz="1100"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 sz="1100">
                <a:solidFill>
                  <a:schemeClr val="dk1"/>
                </a:solidFill>
              </a:rPr>
              <a:t>Team member photos</a:t>
            </a:r>
            <a:endParaRPr sz="1100">
              <a:solidFill>
                <a:schemeClr val="dk1"/>
              </a:solidFill>
            </a:endParaRPr>
          </a:p>
        </p:txBody>
      </p:sp>
      <p:pic>
        <p:nvPicPr>
          <p:cNvPr id="293" name="Google Shape;293;p3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397051" y="3377413"/>
            <a:ext cx="2349901" cy="1350516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p3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333725" y="3419882"/>
            <a:ext cx="2406800" cy="1408618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39"/>
          <p:cNvSpPr txBox="1"/>
          <p:nvPr>
            <p:ph type="title"/>
          </p:nvPr>
        </p:nvSpPr>
        <p:spPr>
          <a:xfrm>
            <a:off x="311700" y="618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Imagine if you could just double each variable</a:t>
            </a:r>
            <a:endParaRPr/>
          </a:p>
        </p:txBody>
      </p:sp>
      <p:pic>
        <p:nvPicPr>
          <p:cNvPr id="300" name="Google Shape;300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786900"/>
            <a:ext cx="8520600" cy="38023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40"/>
          <p:cNvSpPr txBox="1"/>
          <p:nvPr>
            <p:ph type="title"/>
          </p:nvPr>
        </p:nvSpPr>
        <p:spPr>
          <a:xfrm>
            <a:off x="826050" y="475325"/>
            <a:ext cx="7566900" cy="302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6400"/>
              <a:t>If it's so great, why doesn’t everyone just dump $1M into this today?</a:t>
            </a:r>
            <a:endParaRPr sz="640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41"/>
          <p:cNvSpPr txBox="1"/>
          <p:nvPr/>
        </p:nvSpPr>
        <p:spPr>
          <a:xfrm>
            <a:off x="4572000" y="1012000"/>
            <a:ext cx="43062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Imagine you invested in a billboard on a busy highway for $50k, and you sold 10 homes at $5k / home.. That would be great!</a:t>
            </a:r>
            <a:endParaRPr/>
          </a:p>
        </p:txBody>
      </p:sp>
      <p:sp>
        <p:nvSpPr>
          <p:cNvPr id="311" name="Google Shape;311;p41"/>
          <p:cNvSpPr txBox="1"/>
          <p:nvPr>
            <p:ph type="title"/>
          </p:nvPr>
        </p:nvSpPr>
        <p:spPr>
          <a:xfrm>
            <a:off x="311700" y="618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If it's so great, why don’t I just dump $1M into this?</a:t>
            </a:r>
            <a:endParaRPr/>
          </a:p>
        </p:txBody>
      </p:sp>
      <p:pic>
        <p:nvPicPr>
          <p:cNvPr id="312" name="Google Shape;312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786900"/>
            <a:ext cx="4204201" cy="4204201"/>
          </a:xfrm>
          <a:prstGeom prst="rect">
            <a:avLst/>
          </a:prstGeom>
          <a:noFill/>
          <a:ln>
            <a:noFill/>
          </a:ln>
        </p:spPr>
      </p:pic>
      <p:sp>
        <p:nvSpPr>
          <p:cNvPr id="313" name="Google Shape;313;p41"/>
          <p:cNvSpPr txBox="1"/>
          <p:nvPr/>
        </p:nvSpPr>
        <p:spPr>
          <a:xfrm>
            <a:off x="4419375" y="634500"/>
            <a:ext cx="47247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2"/>
                </a:solidFill>
              </a:rPr>
              <a:t>Answer: The Law of Diminishing Returns!</a:t>
            </a:r>
            <a:endParaRPr b="1"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5"/>
          <p:cNvSpPr txBox="1"/>
          <p:nvPr>
            <p:ph type="title"/>
          </p:nvPr>
        </p:nvSpPr>
        <p:spPr>
          <a:xfrm>
            <a:off x="280875" y="176550"/>
            <a:ext cx="8403000" cy="617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Trove: End-to-End Platform for Manufactured Home Dealers</a:t>
            </a:r>
            <a:endParaRPr/>
          </a:p>
        </p:txBody>
      </p:sp>
      <p:sp>
        <p:nvSpPr>
          <p:cNvPr id="79" name="Google Shape;79;p15"/>
          <p:cNvSpPr/>
          <p:nvPr/>
        </p:nvSpPr>
        <p:spPr>
          <a:xfrm>
            <a:off x="357063" y="1170613"/>
            <a:ext cx="8601900" cy="5907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285A84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0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700">
              <a:solidFill>
                <a:srgbClr val="FFFFFF"/>
              </a:solidFill>
            </a:endParaRPr>
          </a:p>
        </p:txBody>
      </p:sp>
      <p:graphicFrame>
        <p:nvGraphicFramePr>
          <p:cNvPr id="80" name="Google Shape;80;p15"/>
          <p:cNvGraphicFramePr/>
          <p:nvPr/>
        </p:nvGraphicFramePr>
        <p:xfrm>
          <a:off x="290913" y="1494412"/>
          <a:ext cx="3000000" cy="3000000"/>
        </p:xfrm>
        <a:graphic>
          <a:graphicData uri="http://schemas.openxmlformats.org/drawingml/2006/table">
            <a:tbl>
              <a:tblPr>
                <a:noFill/>
                <a:tableStyleId>{81B09848-20A8-450F-805D-65BBD7905333}</a:tableStyleId>
              </a:tblPr>
              <a:tblGrid>
                <a:gridCol w="2073600"/>
                <a:gridCol w="2073600"/>
                <a:gridCol w="2073600"/>
                <a:gridCol w="2073600"/>
              </a:tblGrid>
              <a:tr h="9475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100"/>
                        <a:t>Online Marketing </a:t>
                      </a:r>
                      <a:endParaRPr b="1" sz="1100"/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100"/>
                        <a:t>To Generate More Leads</a:t>
                      </a:r>
                      <a:endParaRPr b="1" sz="1100"/>
                    </a:p>
                  </a:txBody>
                  <a:tcPr marT="91425" marB="91425" marR="0" marL="0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" sz="1100"/>
                        <a:t>Automate Factory Updates</a:t>
                      </a:r>
                      <a:br>
                        <a:rPr b="1" lang="en" sz="1100"/>
                      </a:br>
                      <a:r>
                        <a:rPr b="1" lang="en" sz="1100"/>
                        <a:t>&amp; Manage Inventory</a:t>
                      </a:r>
                      <a:endParaRPr b="1" sz="1100"/>
                    </a:p>
                  </a:txBody>
                  <a:tcPr marT="91425" marB="91425" marR="0" marL="0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100"/>
                        <a:t>Design Homes &amp; Generate Instant Quotes</a:t>
                      </a:r>
                      <a:endParaRPr b="1" sz="1100"/>
                    </a:p>
                  </a:txBody>
                  <a:tcPr marT="91425" marB="91425" marR="0" marL="0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100"/>
                        <a:t>CRM: Track &amp;</a:t>
                      </a:r>
                      <a:endParaRPr b="1" sz="1100"/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100"/>
                        <a:t>Win More Deals</a:t>
                      </a:r>
                      <a:endParaRPr b="1" sz="1100"/>
                    </a:p>
                  </a:txBody>
                  <a:tcPr marT="91425" marB="91425" marR="0" marL="0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81" name="Google Shape;81;p15"/>
          <p:cNvSpPr txBox="1"/>
          <p:nvPr/>
        </p:nvSpPr>
        <p:spPr>
          <a:xfrm>
            <a:off x="357075" y="1281313"/>
            <a:ext cx="18315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1300">
                <a:solidFill>
                  <a:srgbClr val="FFFFFF"/>
                </a:solidFill>
              </a:rPr>
              <a:t>Attract Buyers</a:t>
            </a:r>
            <a:endParaRPr b="1" i="1" sz="1300">
              <a:solidFill>
                <a:srgbClr val="FFFFFF"/>
              </a:solidFill>
            </a:endParaRPr>
          </a:p>
        </p:txBody>
      </p:sp>
      <p:pic>
        <p:nvPicPr>
          <p:cNvPr id="82" name="Google Shape;82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5250" y="2234403"/>
            <a:ext cx="3094979" cy="253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650" y="2358228"/>
            <a:ext cx="3094979" cy="2537200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Google Shape;84;p15"/>
          <p:cNvSpPr txBox="1"/>
          <p:nvPr/>
        </p:nvSpPr>
        <p:spPr>
          <a:xfrm>
            <a:off x="2281475" y="1281325"/>
            <a:ext cx="21576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1300">
                <a:solidFill>
                  <a:srgbClr val="FFFFFF"/>
                </a:solidFill>
              </a:rPr>
              <a:t>Educate</a:t>
            </a:r>
            <a:endParaRPr b="1" i="1" sz="1300">
              <a:solidFill>
                <a:srgbClr val="FFFFFF"/>
              </a:solidFill>
            </a:endParaRPr>
          </a:p>
        </p:txBody>
      </p:sp>
      <p:sp>
        <p:nvSpPr>
          <p:cNvPr id="85" name="Google Shape;85;p15"/>
          <p:cNvSpPr txBox="1"/>
          <p:nvPr/>
        </p:nvSpPr>
        <p:spPr>
          <a:xfrm>
            <a:off x="4439075" y="1281325"/>
            <a:ext cx="21576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1300">
                <a:solidFill>
                  <a:srgbClr val="FFFFFF"/>
                </a:solidFill>
              </a:rPr>
              <a:t>Qualify</a:t>
            </a:r>
            <a:endParaRPr b="1" i="1" sz="1300">
              <a:solidFill>
                <a:srgbClr val="FFFFFF"/>
              </a:solidFill>
            </a:endParaRPr>
          </a:p>
        </p:txBody>
      </p:sp>
      <p:pic>
        <p:nvPicPr>
          <p:cNvPr id="86" name="Google Shape;86;p15"/>
          <p:cNvPicPr preferRelativeResize="0"/>
          <p:nvPr/>
        </p:nvPicPr>
        <p:blipFill rotWithShape="1">
          <a:blip r:embed="rId5">
            <a:alphaModFix/>
          </a:blip>
          <a:srcRect b="23248" l="0" r="0" t="0"/>
          <a:stretch/>
        </p:blipFill>
        <p:spPr>
          <a:xfrm>
            <a:off x="3671176" y="2433500"/>
            <a:ext cx="3094984" cy="2386641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43979" y="2662604"/>
            <a:ext cx="3500022" cy="2557096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15"/>
          <p:cNvSpPr txBox="1"/>
          <p:nvPr/>
        </p:nvSpPr>
        <p:spPr>
          <a:xfrm>
            <a:off x="6596675" y="1281325"/>
            <a:ext cx="21576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1300">
                <a:solidFill>
                  <a:srgbClr val="FFFFFF"/>
                </a:solidFill>
              </a:rPr>
              <a:t>Close</a:t>
            </a:r>
            <a:endParaRPr b="1" i="1" sz="130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42"/>
          <p:cNvSpPr txBox="1"/>
          <p:nvPr/>
        </p:nvSpPr>
        <p:spPr>
          <a:xfrm>
            <a:off x="4572000" y="1012000"/>
            <a:ext cx="43062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Imagine you invested in a billboard on a busy highway for $50k, and you sold 10 homes at $5k / home.. That would be great!</a:t>
            </a:r>
            <a:endParaRPr/>
          </a:p>
        </p:txBody>
      </p:sp>
      <p:sp>
        <p:nvSpPr>
          <p:cNvPr id="319" name="Google Shape;319;p42"/>
          <p:cNvSpPr txBox="1"/>
          <p:nvPr>
            <p:ph type="title"/>
          </p:nvPr>
        </p:nvSpPr>
        <p:spPr>
          <a:xfrm>
            <a:off x="311700" y="618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If it's so great, why don’t I just dump $1M into this?</a:t>
            </a:r>
            <a:endParaRPr/>
          </a:p>
        </p:txBody>
      </p:sp>
      <p:pic>
        <p:nvPicPr>
          <p:cNvPr id="320" name="Google Shape;320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786900"/>
            <a:ext cx="4204201" cy="4204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1" name="Google Shape;321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57000" y="2841283"/>
            <a:ext cx="1352550" cy="1065191"/>
          </a:xfrm>
          <a:prstGeom prst="rect">
            <a:avLst/>
          </a:prstGeom>
          <a:noFill/>
          <a:ln>
            <a:noFill/>
          </a:ln>
        </p:spPr>
      </p:pic>
      <p:sp>
        <p:nvSpPr>
          <p:cNvPr id="322" name="Google Shape;322;p42"/>
          <p:cNvSpPr txBox="1"/>
          <p:nvPr/>
        </p:nvSpPr>
        <p:spPr>
          <a:xfrm>
            <a:off x="4419375" y="634500"/>
            <a:ext cx="47247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2"/>
                </a:solidFill>
              </a:rPr>
              <a:t>Answer: The Law of Diminishing Returns!</a:t>
            </a:r>
            <a:endParaRPr b="1"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323" name="Google Shape;323;p42"/>
          <p:cNvSpPr txBox="1"/>
          <p:nvPr/>
        </p:nvSpPr>
        <p:spPr>
          <a:xfrm>
            <a:off x="4572000" y="2273715"/>
            <a:ext cx="4306200" cy="15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So you invest another billboard on that same highway, but only a few more people notice it. You sell just 5 homes at $10k / home. Not great, but hey! More sales is nice. 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43"/>
          <p:cNvSpPr txBox="1"/>
          <p:nvPr/>
        </p:nvSpPr>
        <p:spPr>
          <a:xfrm>
            <a:off x="4572000" y="1012000"/>
            <a:ext cx="43062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Imagine you invested in a billboard on a busy highway for $50k, and you sold 10 homes at $5k / home.. That would be great!</a:t>
            </a:r>
            <a:endParaRPr/>
          </a:p>
        </p:txBody>
      </p:sp>
      <p:sp>
        <p:nvSpPr>
          <p:cNvPr id="329" name="Google Shape;329;p43"/>
          <p:cNvSpPr txBox="1"/>
          <p:nvPr>
            <p:ph type="title"/>
          </p:nvPr>
        </p:nvSpPr>
        <p:spPr>
          <a:xfrm>
            <a:off x="311700" y="618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If it's so great, why don’t I just dump $1M into this?</a:t>
            </a:r>
            <a:endParaRPr/>
          </a:p>
        </p:txBody>
      </p:sp>
      <p:pic>
        <p:nvPicPr>
          <p:cNvPr id="330" name="Google Shape;330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786900"/>
            <a:ext cx="4204201" cy="4204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1" name="Google Shape;331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23050" y="3087642"/>
            <a:ext cx="333950" cy="26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2" name="Google Shape;332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57000" y="2841283"/>
            <a:ext cx="1352550" cy="1065191"/>
          </a:xfrm>
          <a:prstGeom prst="rect">
            <a:avLst/>
          </a:prstGeom>
          <a:noFill/>
          <a:ln>
            <a:noFill/>
          </a:ln>
        </p:spPr>
      </p:pic>
      <p:sp>
        <p:nvSpPr>
          <p:cNvPr id="333" name="Google Shape;333;p43"/>
          <p:cNvSpPr txBox="1"/>
          <p:nvPr/>
        </p:nvSpPr>
        <p:spPr>
          <a:xfrm>
            <a:off x="4419375" y="634500"/>
            <a:ext cx="47247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2"/>
                </a:solidFill>
              </a:rPr>
              <a:t>Answer: The Law of Diminishing Returns!</a:t>
            </a:r>
            <a:endParaRPr b="1"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334" name="Google Shape;334;p43"/>
          <p:cNvSpPr txBox="1"/>
          <p:nvPr/>
        </p:nvSpPr>
        <p:spPr>
          <a:xfrm>
            <a:off x="4572000" y="2273715"/>
            <a:ext cx="4306200" cy="15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So you invest another billboard on that same highway, but only a few more people notice it. You sell just 5 homes at $10k / home. Not great, but hey! More sales is nice. </a:t>
            </a:r>
            <a:endParaRPr/>
          </a:p>
        </p:txBody>
      </p:sp>
      <p:sp>
        <p:nvSpPr>
          <p:cNvPr id="335" name="Google Shape;335;p43"/>
          <p:cNvSpPr txBox="1"/>
          <p:nvPr/>
        </p:nvSpPr>
        <p:spPr>
          <a:xfrm>
            <a:off x="4572000" y="3883226"/>
            <a:ext cx="41652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So you add another, but now you only added 1 more sale at $50k / home. Now you lost money on that deal!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44"/>
          <p:cNvSpPr txBox="1"/>
          <p:nvPr>
            <p:ph type="title"/>
          </p:nvPr>
        </p:nvSpPr>
        <p:spPr>
          <a:xfrm>
            <a:off x="4451675" y="868475"/>
            <a:ext cx="4112700" cy="393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/>
              <a:t>There is no way to guess how deep the “well” is for each of your channels for your business, it depends on:</a:t>
            </a:r>
            <a:endParaRPr b="1" sz="1200"/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sz="1200"/>
              <a:t>Demand for your product &amp; services</a:t>
            </a:r>
            <a:endParaRPr sz="1200"/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sz="1200"/>
              <a:t>How big of a reach your geographic coverage is</a:t>
            </a:r>
            <a:endParaRPr sz="1200"/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sz="1200"/>
              <a:t>How good your advertising is</a:t>
            </a:r>
            <a:endParaRPr sz="1200"/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sz="1200"/>
              <a:t>How </a:t>
            </a:r>
            <a:r>
              <a:rPr lang="en" sz="1200"/>
              <a:t>much</a:t>
            </a:r>
            <a:r>
              <a:rPr lang="en" sz="1200"/>
              <a:t> you are willing to pay per customer</a:t>
            </a:r>
            <a:endParaRPr sz="1200"/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sz="1200"/>
              <a:t>How good you are at converting leads into sales</a:t>
            </a:r>
            <a:endParaRPr sz="12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/>
              <a:t>The only way to know is to test! You really don’t know until you go for it. Our advice is to:</a:t>
            </a:r>
            <a:endParaRPr b="1" sz="1200"/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sz="1200"/>
              <a:t>Figure out what the most is you would pay in marketing to </a:t>
            </a:r>
            <a:r>
              <a:rPr lang="en" sz="1200"/>
              <a:t>acquire</a:t>
            </a:r>
            <a:r>
              <a:rPr lang="en" sz="1200"/>
              <a:t> a customer </a:t>
            </a:r>
            <a:endParaRPr sz="1200"/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sz="1200"/>
              <a:t>Budget that amount for 3-months, and analyze how many homes you sell from the leads generated</a:t>
            </a:r>
            <a:endParaRPr sz="1200"/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sz="1200"/>
              <a:t>For example, invest $5k / month for 3-months = a $15k investment in digital marketing</a:t>
            </a:r>
            <a:endParaRPr b="1" sz="6500"/>
          </a:p>
        </p:txBody>
      </p:sp>
      <p:sp>
        <p:nvSpPr>
          <p:cNvPr id="341" name="Google Shape;341;p44"/>
          <p:cNvSpPr txBox="1"/>
          <p:nvPr>
            <p:ph type="title"/>
          </p:nvPr>
        </p:nvSpPr>
        <p:spPr>
          <a:xfrm>
            <a:off x="311700" y="618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do I know how </a:t>
            </a:r>
            <a:r>
              <a:rPr lang="en"/>
              <a:t>much</a:t>
            </a:r>
            <a:r>
              <a:rPr lang="en"/>
              <a:t> I can spend?</a:t>
            </a:r>
            <a:endParaRPr/>
          </a:p>
        </p:txBody>
      </p:sp>
      <p:pic>
        <p:nvPicPr>
          <p:cNvPr descr="Image of " id="342" name="Google Shape;342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4550" y="868475"/>
            <a:ext cx="3936175" cy="3936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FEFEF"/>
        </a:solidFill>
      </p:bgPr>
    </p:bg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45"/>
          <p:cNvSpPr/>
          <p:nvPr/>
        </p:nvSpPr>
        <p:spPr>
          <a:xfrm>
            <a:off x="1077750" y="1506000"/>
            <a:ext cx="6988500" cy="2131500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4800">
                <a:solidFill>
                  <a:srgbClr val="244656"/>
                </a:solidFill>
              </a:rPr>
              <a:t>Thank you!</a:t>
            </a:r>
            <a:endParaRPr b="1" i="1" sz="4800">
              <a:solidFill>
                <a:srgbClr val="244656"/>
              </a:solidFill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FEFEF"/>
        </a:solidFill>
      </p:bgPr>
    </p:bg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46"/>
          <p:cNvSpPr/>
          <p:nvPr/>
        </p:nvSpPr>
        <p:spPr>
          <a:xfrm>
            <a:off x="1077750" y="1171575"/>
            <a:ext cx="6988500" cy="2131500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>
                <a:solidFill>
                  <a:srgbClr val="244656"/>
                </a:solidFill>
                <a:latin typeface="Roboto Medium"/>
                <a:ea typeface="Roboto Medium"/>
                <a:cs typeface="Roboto Medium"/>
                <a:sym typeface="Roboto Medium"/>
              </a:rPr>
              <a:t>Ready to Build Your Future with Trove?</a:t>
            </a:r>
            <a:endParaRPr i="1" sz="2400">
              <a:solidFill>
                <a:srgbClr val="244656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353" name="Google Shape;353;p46"/>
          <p:cNvSpPr/>
          <p:nvPr/>
        </p:nvSpPr>
        <p:spPr>
          <a:xfrm>
            <a:off x="1077750" y="3527775"/>
            <a:ext cx="6988500" cy="806100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244656"/>
                </a:solidFill>
                <a:latin typeface="Roboto Medium"/>
                <a:ea typeface="Roboto Medium"/>
                <a:cs typeface="Roboto Medium"/>
                <a:sym typeface="Roboto Medium"/>
              </a:rPr>
              <a:t>Visit </a:t>
            </a:r>
            <a:r>
              <a:rPr lang="en" sz="1800" u="sng">
                <a:solidFill>
                  <a:schemeClr val="hlink"/>
                </a:solidFill>
                <a:latin typeface="Roboto Medium"/>
                <a:ea typeface="Roboto Medium"/>
                <a:cs typeface="Roboto Medium"/>
                <a:sym typeface="Roboto Medium"/>
                <a:hlinkClick r:id="rId3"/>
              </a:rPr>
              <a:t>buildtrove.com</a:t>
            </a:r>
            <a:endParaRPr sz="1800">
              <a:solidFill>
                <a:srgbClr val="244656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244656"/>
                </a:solidFill>
                <a:latin typeface="Roboto Medium"/>
                <a:ea typeface="Roboto Medium"/>
                <a:cs typeface="Roboto Medium"/>
                <a:sym typeface="Roboto Medium"/>
              </a:rPr>
              <a:t>Give us a call at 415-412-385 </a:t>
            </a:r>
            <a:endParaRPr sz="1800">
              <a:solidFill>
                <a:srgbClr val="244656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244656"/>
                </a:solidFill>
                <a:latin typeface="Roboto Medium"/>
                <a:ea typeface="Roboto Medium"/>
                <a:cs typeface="Roboto Medium"/>
                <a:sym typeface="Roboto Medium"/>
              </a:rPr>
              <a:t>Stop by our booth!</a:t>
            </a:r>
            <a:endParaRPr sz="1800">
              <a:solidFill>
                <a:srgbClr val="244656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6"/>
          <p:cNvSpPr txBox="1"/>
          <p:nvPr/>
        </p:nvSpPr>
        <p:spPr>
          <a:xfrm>
            <a:off x="6558025" y="1494552"/>
            <a:ext cx="2541600" cy="255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0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>
                <a:solidFill>
                  <a:srgbClr val="595959"/>
                </a:solidFill>
              </a:rPr>
              <a:t>First </a:t>
            </a:r>
            <a:r>
              <a:rPr i="1" lang="en">
                <a:solidFill>
                  <a:srgbClr val="595959"/>
                </a:solidFill>
              </a:rPr>
              <a:t>4 yrs</a:t>
            </a:r>
            <a:r>
              <a:rPr i="1" lang="en">
                <a:solidFill>
                  <a:srgbClr val="595959"/>
                </a:solidFill>
              </a:rPr>
              <a:t> After Founding</a:t>
            </a:r>
            <a:endParaRPr i="1">
              <a:solidFill>
                <a:srgbClr val="595959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>
              <a:solidFill>
                <a:srgbClr val="595959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i="1" lang="en">
                <a:solidFill>
                  <a:srgbClr val="595959"/>
                </a:solidFill>
              </a:rPr>
              <a:t>G</a:t>
            </a:r>
            <a:r>
              <a:rPr i="1" lang="en">
                <a:solidFill>
                  <a:srgbClr val="595959"/>
                </a:solidFill>
              </a:rPr>
              <a:t>enerated </a:t>
            </a:r>
            <a:r>
              <a:rPr b="1" i="1" lang="en">
                <a:solidFill>
                  <a:srgbClr val="595959"/>
                </a:solidFill>
              </a:rPr>
              <a:t>&gt;50k Online Leads</a:t>
            </a:r>
            <a:r>
              <a:rPr i="1" lang="en">
                <a:solidFill>
                  <a:srgbClr val="595959"/>
                </a:solidFill>
              </a:rPr>
              <a:t> from Facebook and Google</a:t>
            </a:r>
            <a:endParaRPr i="1">
              <a:solidFill>
                <a:srgbClr val="595959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>
              <a:solidFill>
                <a:srgbClr val="595959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>
                <a:solidFill>
                  <a:srgbClr val="595959"/>
                </a:solidFill>
              </a:rPr>
              <a:t>Sold </a:t>
            </a:r>
            <a:r>
              <a:rPr b="1" i="1" lang="en">
                <a:solidFill>
                  <a:srgbClr val="595959"/>
                </a:solidFill>
              </a:rPr>
              <a:t>600+ HUD Homes</a:t>
            </a:r>
            <a:endParaRPr b="1" i="1">
              <a:solidFill>
                <a:srgbClr val="595959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>
              <a:solidFill>
                <a:srgbClr val="595959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>
                <a:solidFill>
                  <a:srgbClr val="595959"/>
                </a:solidFill>
              </a:rPr>
              <a:t>Sold </a:t>
            </a:r>
            <a:r>
              <a:rPr b="1" i="1" lang="en">
                <a:solidFill>
                  <a:srgbClr val="595959"/>
                </a:solidFill>
              </a:rPr>
              <a:t>30+ Homes in a </a:t>
            </a:r>
            <a:endParaRPr b="1" i="1">
              <a:solidFill>
                <a:srgbClr val="595959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>
                <a:solidFill>
                  <a:srgbClr val="595959"/>
                </a:solidFill>
              </a:rPr>
              <a:t>Single Month</a:t>
            </a:r>
            <a:endParaRPr b="1" i="1">
              <a:solidFill>
                <a:srgbClr val="595959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>
              <a:solidFill>
                <a:srgbClr val="595959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>
                <a:solidFill>
                  <a:srgbClr val="595959"/>
                </a:solidFill>
              </a:rPr>
              <a:t>Total of </a:t>
            </a:r>
            <a:r>
              <a:rPr b="1" i="1" lang="en">
                <a:solidFill>
                  <a:srgbClr val="595959"/>
                </a:solidFill>
              </a:rPr>
              <a:t>Just 3 Lot Models</a:t>
            </a:r>
            <a:endParaRPr b="1" i="1">
              <a:solidFill>
                <a:srgbClr val="595959"/>
              </a:solidFill>
            </a:endParaRPr>
          </a:p>
        </p:txBody>
      </p:sp>
      <p:sp>
        <p:nvSpPr>
          <p:cNvPr id="94" name="Google Shape;94;p16"/>
          <p:cNvSpPr txBox="1"/>
          <p:nvPr>
            <p:ph idx="4294967295" type="body"/>
          </p:nvPr>
        </p:nvSpPr>
        <p:spPr>
          <a:xfrm>
            <a:off x="3508907" y="1085550"/>
            <a:ext cx="2844000" cy="436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2500" lnSpcReduction="2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/>
              <a:t>Map of Installed Homes</a:t>
            </a:r>
            <a:endParaRPr/>
          </a:p>
        </p:txBody>
      </p:sp>
      <p:sp>
        <p:nvSpPr>
          <p:cNvPr id="95" name="Google Shape;95;p16"/>
          <p:cNvSpPr txBox="1"/>
          <p:nvPr/>
        </p:nvSpPr>
        <p:spPr>
          <a:xfrm>
            <a:off x="142500" y="4609820"/>
            <a:ext cx="19752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595959"/>
                </a:solidFill>
              </a:rPr>
              <a:t>Mike Pollack</a:t>
            </a:r>
            <a:endParaRPr b="1" sz="1200">
              <a:solidFill>
                <a:srgbClr val="595959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200">
                <a:solidFill>
                  <a:srgbClr val="595959"/>
                </a:solidFill>
              </a:rPr>
              <a:t>CRO &amp; Founder</a:t>
            </a:r>
            <a:endParaRPr i="1" sz="1200">
              <a:solidFill>
                <a:srgbClr val="595959"/>
              </a:solidFill>
            </a:endParaRPr>
          </a:p>
        </p:txBody>
      </p:sp>
      <p:sp>
        <p:nvSpPr>
          <p:cNvPr id="96" name="Google Shape;96;p16"/>
          <p:cNvSpPr txBox="1"/>
          <p:nvPr/>
        </p:nvSpPr>
        <p:spPr>
          <a:xfrm>
            <a:off x="222025" y="2510537"/>
            <a:ext cx="18162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595959"/>
                </a:solidFill>
              </a:rPr>
              <a:t>James Connolly</a:t>
            </a:r>
            <a:endParaRPr b="1" sz="1200">
              <a:solidFill>
                <a:srgbClr val="595959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200">
                <a:solidFill>
                  <a:srgbClr val="595959"/>
                </a:solidFill>
              </a:rPr>
              <a:t>CEO &amp; Founder</a:t>
            </a:r>
            <a:endParaRPr i="1" sz="1200">
              <a:solidFill>
                <a:srgbClr val="595959"/>
              </a:solidFill>
            </a:endParaRPr>
          </a:p>
        </p:txBody>
      </p:sp>
      <p:sp>
        <p:nvSpPr>
          <p:cNvPr id="97" name="Google Shape;97;p16"/>
          <p:cNvSpPr/>
          <p:nvPr/>
        </p:nvSpPr>
        <p:spPr>
          <a:xfrm>
            <a:off x="2084129" y="2894288"/>
            <a:ext cx="1093200" cy="3078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CFEAD2"/>
          </a:solidFill>
          <a:ln cap="flat" cmpd="sng" w="9525">
            <a:solidFill>
              <a:srgbClr val="CFEAD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98" name="Google Shape;98;p16"/>
          <p:cNvSpPr txBox="1"/>
          <p:nvPr/>
        </p:nvSpPr>
        <p:spPr>
          <a:xfrm>
            <a:off x="1851817" y="3202088"/>
            <a:ext cx="15744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595959"/>
                </a:solidFill>
              </a:rPr>
              <a:t>Nation’s Largest Turnkey HUD ADU Retailer</a:t>
            </a:r>
            <a:endParaRPr b="1" sz="1100">
              <a:solidFill>
                <a:srgbClr val="595959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100">
                <a:solidFill>
                  <a:srgbClr val="595959"/>
                </a:solidFill>
              </a:rPr>
              <a:t>2020-2024</a:t>
            </a:r>
            <a:endParaRPr i="1" sz="1100">
              <a:solidFill>
                <a:srgbClr val="595959"/>
              </a:solidFill>
            </a:endParaRPr>
          </a:p>
        </p:txBody>
      </p:sp>
      <p:pic>
        <p:nvPicPr>
          <p:cNvPr id="99" name="Google Shape;99;p16"/>
          <p:cNvPicPr preferRelativeResize="0"/>
          <p:nvPr/>
        </p:nvPicPr>
        <p:blipFill rotWithShape="1">
          <a:blip r:embed="rId3">
            <a:alphaModFix/>
          </a:blip>
          <a:srcRect b="2600" l="1435" r="2253" t="0"/>
          <a:stretch/>
        </p:blipFill>
        <p:spPr>
          <a:xfrm>
            <a:off x="3359100" y="1522050"/>
            <a:ext cx="3117400" cy="3293575"/>
          </a:xfrm>
          <a:prstGeom prst="rect">
            <a:avLst/>
          </a:prstGeom>
          <a:noFill/>
          <a:ln cap="flat" cmpd="sng" w="38100">
            <a:solidFill>
              <a:srgbClr val="CFEAD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100" name="Google Shape;100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7863" y="966025"/>
            <a:ext cx="1544500" cy="1544500"/>
          </a:xfrm>
          <a:prstGeom prst="rect">
            <a:avLst/>
          </a:prstGeom>
          <a:noFill/>
          <a:ln cap="flat" cmpd="sng" w="38100">
            <a:solidFill>
              <a:srgbClr val="CFEAD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101" name="Google Shape;101;p16"/>
          <p:cNvSpPr txBox="1"/>
          <p:nvPr/>
        </p:nvSpPr>
        <p:spPr>
          <a:xfrm>
            <a:off x="0" y="133050"/>
            <a:ext cx="9144000" cy="51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47500" lnSpcReduction="20000"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625">
                <a:solidFill>
                  <a:schemeClr val="dk1"/>
                </a:solidFill>
              </a:rPr>
              <a:t>Before Trove: Manufactured Homes Sales through </a:t>
            </a:r>
            <a:r>
              <a:rPr lang="en" sz="4625">
                <a:solidFill>
                  <a:schemeClr val="dk1"/>
                </a:solidFill>
              </a:rPr>
              <a:t>Digital Marketing</a:t>
            </a:r>
            <a:endParaRPr sz="2800">
              <a:solidFill>
                <a:srgbClr val="595959"/>
              </a:solidFill>
            </a:endParaRPr>
          </a:p>
        </p:txBody>
      </p:sp>
      <p:sp>
        <p:nvSpPr>
          <p:cNvPr id="102" name="Google Shape;102;p16"/>
          <p:cNvSpPr txBox="1"/>
          <p:nvPr>
            <p:ph idx="4294967295" type="body"/>
          </p:nvPr>
        </p:nvSpPr>
        <p:spPr>
          <a:xfrm>
            <a:off x="6406834" y="1085550"/>
            <a:ext cx="2844000" cy="436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2500" lnSpcReduction="2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/>
              <a:t>Highlights</a:t>
            </a:r>
            <a:endParaRPr/>
          </a:p>
        </p:txBody>
      </p:sp>
      <p:pic>
        <p:nvPicPr>
          <p:cNvPr id="103" name="Google Shape;103;p16"/>
          <p:cNvPicPr preferRelativeResize="0"/>
          <p:nvPr/>
        </p:nvPicPr>
        <p:blipFill rotWithShape="1">
          <a:blip r:embed="rId5">
            <a:alphaModFix/>
          </a:blip>
          <a:srcRect b="24576" l="11063" r="11350" t="23165"/>
          <a:stretch/>
        </p:blipFill>
        <p:spPr>
          <a:xfrm>
            <a:off x="2084125" y="2076181"/>
            <a:ext cx="1093200" cy="7362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6" title="1628271118472.jpeg"/>
          <p:cNvPicPr preferRelativeResize="0"/>
          <p:nvPr/>
        </p:nvPicPr>
        <p:blipFill rotWithShape="1">
          <a:blip r:embed="rId6">
            <a:alphaModFix/>
          </a:blip>
          <a:srcRect b="0" l="8218" r="10809" t="17871"/>
          <a:stretch/>
        </p:blipFill>
        <p:spPr>
          <a:xfrm>
            <a:off x="368679" y="3064625"/>
            <a:ext cx="1522834" cy="1544500"/>
          </a:xfrm>
          <a:prstGeom prst="rect">
            <a:avLst/>
          </a:prstGeom>
          <a:noFill/>
          <a:ln cap="flat" cmpd="sng" w="38100">
            <a:solidFill>
              <a:srgbClr val="CFEAD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FEFEF"/>
        </a:solidFill>
      </p:bgPr>
    </p:bg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7"/>
          <p:cNvSpPr/>
          <p:nvPr/>
        </p:nvSpPr>
        <p:spPr>
          <a:xfrm>
            <a:off x="1077750" y="1506000"/>
            <a:ext cx="6988500" cy="2131500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4800">
                <a:solidFill>
                  <a:srgbClr val="244656"/>
                </a:solidFill>
              </a:rPr>
              <a:t>Why Does Digital </a:t>
            </a:r>
            <a:endParaRPr b="1" i="1" sz="4800">
              <a:solidFill>
                <a:srgbClr val="244656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4800">
                <a:solidFill>
                  <a:srgbClr val="244656"/>
                </a:solidFill>
              </a:rPr>
              <a:t>Marketing Matter?</a:t>
            </a:r>
            <a:endParaRPr b="1" i="1" sz="4800">
              <a:solidFill>
                <a:srgbClr val="244656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18"/>
          <p:cNvPicPr preferRelativeResize="0"/>
          <p:nvPr/>
        </p:nvPicPr>
        <p:blipFill rotWithShape="1">
          <a:blip r:embed="rId3">
            <a:alphaModFix/>
          </a:blip>
          <a:srcRect b="21980" l="0" r="0" t="21323"/>
          <a:stretch/>
        </p:blipFill>
        <p:spPr>
          <a:xfrm>
            <a:off x="1717413" y="1276125"/>
            <a:ext cx="5709174" cy="3236700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18"/>
          <p:cNvSpPr txBox="1"/>
          <p:nvPr/>
        </p:nvSpPr>
        <p:spPr>
          <a:xfrm>
            <a:off x="0" y="7250"/>
            <a:ext cx="91440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625">
                <a:solidFill>
                  <a:schemeClr val="dk1"/>
                </a:solidFill>
              </a:rPr>
              <a:t>It is the billboard of the future</a:t>
            </a:r>
            <a:endParaRPr sz="2800">
              <a:solidFill>
                <a:srgbClr val="595959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19"/>
          <p:cNvSpPr txBox="1"/>
          <p:nvPr/>
        </p:nvSpPr>
        <p:spPr>
          <a:xfrm>
            <a:off x="0" y="7250"/>
            <a:ext cx="91440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625">
                <a:solidFill>
                  <a:schemeClr val="dk1"/>
                </a:solidFill>
              </a:rPr>
              <a:t>Why Do I Care?</a:t>
            </a:r>
            <a:endParaRPr sz="2800">
              <a:solidFill>
                <a:srgbClr val="595959"/>
              </a:solidFill>
            </a:endParaRPr>
          </a:p>
        </p:txBody>
      </p:sp>
      <p:sp>
        <p:nvSpPr>
          <p:cNvPr id="121" name="Google Shape;121;p19"/>
          <p:cNvSpPr/>
          <p:nvPr/>
        </p:nvSpPr>
        <p:spPr>
          <a:xfrm>
            <a:off x="5286725" y="1426050"/>
            <a:ext cx="2622300" cy="2622300"/>
          </a:xfrm>
          <a:prstGeom prst="ellipse">
            <a:avLst/>
          </a:prstGeom>
          <a:solidFill>
            <a:schemeClr val="lt1"/>
          </a:solidFill>
          <a:ln cap="flat" cmpd="sng" w="38100">
            <a:solidFill>
              <a:srgbClr val="CFEAD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5000">
                <a:solidFill>
                  <a:srgbClr val="244656"/>
                </a:solidFill>
              </a:rPr>
              <a:t>38%</a:t>
            </a:r>
            <a:endParaRPr b="1" sz="5000">
              <a:solidFill>
                <a:srgbClr val="244656"/>
              </a:solidFill>
            </a:endParaRPr>
          </a:p>
        </p:txBody>
      </p:sp>
      <p:sp>
        <p:nvSpPr>
          <p:cNvPr id="122" name="Google Shape;122;p19"/>
          <p:cNvSpPr txBox="1"/>
          <p:nvPr/>
        </p:nvSpPr>
        <p:spPr>
          <a:xfrm>
            <a:off x="524425" y="1813650"/>
            <a:ext cx="4207500" cy="184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National Association of Realtors (NAR) </a:t>
            </a:r>
            <a:r>
              <a:rPr lang="en" sz="1800"/>
              <a:t>"2024 Home Buyers and Sellers Generational Trends" </a:t>
            </a:r>
            <a:r>
              <a:rPr lang="en" sz="1800"/>
              <a:t>report confirms that millennials were the </a:t>
            </a:r>
            <a:endParaRPr sz="18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/>
              <a:t>largest generation of homebuyers at 38% of all homes bought</a:t>
            </a:r>
            <a:endParaRPr b="1" sz="1800"/>
          </a:p>
        </p:txBody>
      </p:sp>
      <p:sp>
        <p:nvSpPr>
          <p:cNvPr id="123" name="Google Shape;123;p19"/>
          <p:cNvSpPr txBox="1"/>
          <p:nvPr/>
        </p:nvSpPr>
        <p:spPr>
          <a:xfrm>
            <a:off x="148575" y="4653534"/>
            <a:ext cx="86838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1700">
                <a:solidFill>
                  <a:schemeClr val="dk2"/>
                </a:solidFill>
              </a:rPr>
              <a:t>Takeaway: Millenials have become the largest </a:t>
            </a:r>
            <a:r>
              <a:rPr b="1" i="1" lang="en" sz="1700">
                <a:solidFill>
                  <a:schemeClr val="dk2"/>
                </a:solidFill>
              </a:rPr>
              <a:t>home buying</a:t>
            </a:r>
            <a:r>
              <a:rPr b="1" i="1" lang="en" sz="1700">
                <a:solidFill>
                  <a:schemeClr val="dk2"/>
                </a:solidFill>
              </a:rPr>
              <a:t> </a:t>
            </a:r>
            <a:r>
              <a:rPr b="1" i="1" lang="en" sz="1700">
                <a:solidFill>
                  <a:schemeClr val="dk2"/>
                </a:solidFill>
              </a:rPr>
              <a:t>generation</a:t>
            </a:r>
            <a:endParaRPr b="1" i="1" sz="17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0"/>
          <p:cNvSpPr txBox="1"/>
          <p:nvPr/>
        </p:nvSpPr>
        <p:spPr>
          <a:xfrm>
            <a:off x="0" y="7250"/>
            <a:ext cx="91440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625">
                <a:solidFill>
                  <a:schemeClr val="dk1"/>
                </a:solidFill>
              </a:rPr>
              <a:t>Why Do I Care?</a:t>
            </a:r>
            <a:endParaRPr sz="2800">
              <a:solidFill>
                <a:srgbClr val="595959"/>
              </a:solidFill>
            </a:endParaRPr>
          </a:p>
        </p:txBody>
      </p:sp>
      <p:sp>
        <p:nvSpPr>
          <p:cNvPr id="129" name="Google Shape;129;p20"/>
          <p:cNvSpPr/>
          <p:nvPr/>
        </p:nvSpPr>
        <p:spPr>
          <a:xfrm>
            <a:off x="5286725" y="1426050"/>
            <a:ext cx="2622300" cy="2622300"/>
          </a:xfrm>
          <a:prstGeom prst="ellipse">
            <a:avLst/>
          </a:prstGeom>
          <a:solidFill>
            <a:schemeClr val="lt1"/>
          </a:solidFill>
          <a:ln cap="flat" cmpd="sng" w="38100">
            <a:solidFill>
              <a:srgbClr val="CFEAD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5000">
                <a:solidFill>
                  <a:srgbClr val="244656"/>
                </a:solidFill>
              </a:rPr>
              <a:t>&gt;80</a:t>
            </a:r>
            <a:r>
              <a:rPr b="1" lang="en" sz="5000">
                <a:solidFill>
                  <a:srgbClr val="244656"/>
                </a:solidFill>
              </a:rPr>
              <a:t>%</a:t>
            </a:r>
            <a:endParaRPr b="1" sz="5000">
              <a:solidFill>
                <a:srgbClr val="244656"/>
              </a:solidFill>
            </a:endParaRPr>
          </a:p>
        </p:txBody>
      </p:sp>
      <p:sp>
        <p:nvSpPr>
          <p:cNvPr id="130" name="Google Shape;130;p20"/>
          <p:cNvSpPr txBox="1"/>
          <p:nvPr/>
        </p:nvSpPr>
        <p:spPr>
          <a:xfrm>
            <a:off x="524425" y="2253438"/>
            <a:ext cx="42075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Over</a:t>
            </a:r>
            <a:r>
              <a:rPr b="1" lang="en" sz="1800"/>
              <a:t> 80% of millennials research products online </a:t>
            </a:r>
            <a:r>
              <a:rPr lang="en" sz="1800"/>
              <a:t>before making a purchase</a:t>
            </a:r>
            <a:endParaRPr sz="1800"/>
          </a:p>
        </p:txBody>
      </p:sp>
      <p:sp>
        <p:nvSpPr>
          <p:cNvPr id="131" name="Google Shape;131;p20"/>
          <p:cNvSpPr txBox="1"/>
          <p:nvPr/>
        </p:nvSpPr>
        <p:spPr>
          <a:xfrm>
            <a:off x="148575" y="4653534"/>
            <a:ext cx="86838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1700">
                <a:solidFill>
                  <a:schemeClr val="dk2"/>
                </a:solidFill>
              </a:rPr>
              <a:t>Takeaway: </a:t>
            </a:r>
            <a:r>
              <a:rPr b="1" i="1" lang="en" sz="1700">
                <a:solidFill>
                  <a:schemeClr val="dk2"/>
                </a:solidFill>
              </a:rPr>
              <a:t>Millennials</a:t>
            </a:r>
            <a:r>
              <a:rPr b="1" i="1" lang="en" sz="1700">
                <a:solidFill>
                  <a:schemeClr val="dk2"/>
                </a:solidFill>
              </a:rPr>
              <a:t> </a:t>
            </a:r>
            <a:r>
              <a:rPr b="1" i="1" lang="en" sz="1700">
                <a:solidFill>
                  <a:schemeClr val="dk2"/>
                </a:solidFill>
              </a:rPr>
              <a:t>shop</a:t>
            </a:r>
            <a:r>
              <a:rPr b="1" i="1" lang="en" sz="1700">
                <a:solidFill>
                  <a:schemeClr val="dk2"/>
                </a:solidFill>
              </a:rPr>
              <a:t> online first before coming to your store</a:t>
            </a:r>
            <a:endParaRPr b="1" i="1" sz="17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1"/>
          <p:cNvSpPr txBox="1"/>
          <p:nvPr/>
        </p:nvSpPr>
        <p:spPr>
          <a:xfrm>
            <a:off x="0" y="7250"/>
            <a:ext cx="91440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625">
                <a:solidFill>
                  <a:schemeClr val="dk1"/>
                </a:solidFill>
              </a:rPr>
              <a:t>Why Do I Care?</a:t>
            </a:r>
            <a:endParaRPr sz="2800">
              <a:solidFill>
                <a:srgbClr val="595959"/>
              </a:solidFill>
            </a:endParaRPr>
          </a:p>
        </p:txBody>
      </p:sp>
      <p:sp>
        <p:nvSpPr>
          <p:cNvPr id="137" name="Google Shape;137;p21"/>
          <p:cNvSpPr/>
          <p:nvPr/>
        </p:nvSpPr>
        <p:spPr>
          <a:xfrm>
            <a:off x="5286725" y="1426050"/>
            <a:ext cx="2622300" cy="2622300"/>
          </a:xfrm>
          <a:prstGeom prst="ellipse">
            <a:avLst/>
          </a:prstGeom>
          <a:solidFill>
            <a:schemeClr val="lt1"/>
          </a:solidFill>
          <a:ln cap="flat" cmpd="sng" w="38100">
            <a:solidFill>
              <a:srgbClr val="CFEAD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5000">
                <a:solidFill>
                  <a:srgbClr val="244656"/>
                </a:solidFill>
              </a:rPr>
              <a:t>88%</a:t>
            </a:r>
            <a:endParaRPr b="1" sz="5000">
              <a:solidFill>
                <a:srgbClr val="244656"/>
              </a:solidFill>
            </a:endParaRPr>
          </a:p>
        </p:txBody>
      </p:sp>
      <p:sp>
        <p:nvSpPr>
          <p:cNvPr id="138" name="Google Shape;138;p21"/>
          <p:cNvSpPr txBox="1"/>
          <p:nvPr/>
        </p:nvSpPr>
        <p:spPr>
          <a:xfrm>
            <a:off x="524425" y="2229300"/>
            <a:ext cx="42075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A staggering </a:t>
            </a:r>
            <a:r>
              <a:rPr b="1" lang="en" sz="1800"/>
              <a:t>88% of online shoppers</a:t>
            </a:r>
            <a:r>
              <a:rPr lang="en" sz="1800"/>
              <a:t> say they wouldn't return to a website</a:t>
            </a:r>
            <a:r>
              <a:rPr b="1" lang="en" sz="1800"/>
              <a:t> after having a bad user experience.</a:t>
            </a:r>
            <a:endParaRPr b="1" sz="1800"/>
          </a:p>
        </p:txBody>
      </p:sp>
      <p:sp>
        <p:nvSpPr>
          <p:cNvPr id="139" name="Google Shape;139;p21"/>
          <p:cNvSpPr txBox="1"/>
          <p:nvPr/>
        </p:nvSpPr>
        <p:spPr>
          <a:xfrm>
            <a:off x="148575" y="4653534"/>
            <a:ext cx="86838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1700">
                <a:solidFill>
                  <a:schemeClr val="dk2"/>
                </a:solidFill>
              </a:rPr>
              <a:t>Takeaway: O</a:t>
            </a:r>
            <a:r>
              <a:rPr b="1" i="1" lang="en" sz="1700">
                <a:solidFill>
                  <a:schemeClr val="dk2"/>
                </a:solidFill>
              </a:rPr>
              <a:t>nline shopper’s expectations</a:t>
            </a:r>
            <a:r>
              <a:rPr b="1" i="1" lang="en" sz="1700">
                <a:solidFill>
                  <a:schemeClr val="dk2"/>
                </a:solidFill>
              </a:rPr>
              <a:t> have never been higher</a:t>
            </a:r>
            <a:endParaRPr b="1" i="1" sz="17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