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66" r:id="rId5"/>
    <p:sldId id="257" r:id="rId6"/>
    <p:sldId id="258" r:id="rId7"/>
    <p:sldId id="277" r:id="rId8"/>
    <p:sldId id="281" r:id="rId9"/>
    <p:sldId id="278" r:id="rId10"/>
    <p:sldId id="279" r:id="rId11"/>
    <p:sldId id="259" r:id="rId12"/>
    <p:sldId id="273" r:id="rId13"/>
    <p:sldId id="280" r:id="rId14"/>
    <p:sldId id="272" r:id="rId15"/>
    <p:sldId id="274" r:id="rId16"/>
    <p:sldId id="262"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DD8AFF-0407-496A-9919-757316926072}" v="1" dt="2025-09-28T07:31:48.787"/>
    <p1510:client id="{F7BE1AC8-B2D5-1F43-6E76-B3711BEB9C2E}" v="93" dt="2025-09-25T21:39:52.089"/>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379" autoAdjust="0"/>
  </p:normalViewPr>
  <p:slideViewPr>
    <p:cSldViewPr snapToGrid="0" showGuides="1">
      <p:cViewPr varScale="1">
        <p:scale>
          <a:sx n="93" d="100"/>
          <a:sy n="93" d="100"/>
        </p:scale>
        <p:origin x="1212" y="90"/>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28.09.2025</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28.09.2025</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to the Legacy Housing Corp Fall Show 2024, we are very excited to have you all here to showcase the new options and features for Legacy Homes. I wanted to take a second and thank everyone for taking time out of their busy schedules to attend the Legacy Housing Fall Show 2024. A little bit about me, I have been with Legacy for about 3.5 years in our corporate office in Bedford. During that time, I have been working with and managing the Mobile Home Park financing program, which is what I will be talking about today. This program was designed to fit any shape Whether you are already well established in the mobile home park industry or are working on your very first park, this financing program can be a huge benefit </a:t>
            </a:r>
            <a:r>
              <a:rPr lang="en-US"/>
              <a:t>to kick-start </a:t>
            </a:r>
            <a:r>
              <a:rPr lang="en-US" dirty="0"/>
              <a:t>your business! So, without further ado, let’s get right into it!</a:t>
            </a:r>
          </a:p>
        </p:txBody>
      </p:sp>
      <p:sp>
        <p:nvSpPr>
          <p:cNvPr id="4" name="Slide Number Placeholder 3"/>
          <p:cNvSpPr>
            <a:spLocks noGrp="1"/>
          </p:cNvSpPr>
          <p:nvPr>
            <p:ph type="sldNum" sz="quarter" idx="5"/>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93401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Curt and Kenny built this financing program back in 2018, they put themselves in the shoes of community owners but kept running into the same problem - How do we tailor this program to meet the needs of all different kinds of  community owners? No two mobile home parks are the same, and do not all operate in the same way. Some parks have 10 pads and others have hundreds. This posed a serious question that Curt and Kenny boiled down to this – what do you prioritize as a park owner, cash flow or total cost? To answer this question, Curt and Kenny designed a MHP financing program that has 4 creative options to meet the needs of all community owners. We will go through those 4 different options during this presentation. Historically, newer, less-established parks &amp; community owners prioritize cash flow. They prefer to put up the smallest down payment required to start receiving homes be rented out, allowing them to start generating cash flow with minimum capital commitment up front. The leasing option or the 10% down payment financing option are tailored for this priority. On the other hand, historically speaking, the more established, large operation community owners sometimes have more capital readily available and are willing to pay the higher down payment, so they prioritize the total cost over cash flow. (Less principal amount financed, more competitive interest rate) Let’s jump into the different financing options that Legacy offers so you can determine which one fits into your business model!</a:t>
            </a:r>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420606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is extremely competitive on the terms offered for park owners looking to expand their community or replace older homes with new units. If your main priority is more in line with cash flow, these are the terms offered. List terms Locking in a sub-prime interest rate is unheard of, especially for 24 months. This will allow you to receive all of the homes while putting up the lowest down payment and have the benefit of low monthly payments on the units for the first 2 years. After the first two years, monthly payments switch to a fixed principal amount per month, plus accrued interest @ prime + 3.8%. The good news as of late is that the </a:t>
            </a:r>
          </a:p>
        </p:txBody>
      </p:sp>
      <p:sp>
        <p:nvSpPr>
          <p:cNvPr id="4" name="Slide Number Placeholder 3"/>
          <p:cNvSpPr>
            <a:spLocks noGrp="1"/>
          </p:cNvSpPr>
          <p:nvPr>
            <p:ph type="sldNum" sz="quarter" idx="5"/>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23795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main priority is reducing the total cost over the term of the note, and you have additional capital that can be used towards the down payment on these homes, the terms offered under this option are for you! *list terms. The down payment is larger than the “cash flow priority”, but you are given a fixed interest rate of 6.9% for the first two years. You couldn’t get a rate this competitive from great grammy, but Legacy is still offering this for our customers. If your priority is total cost, locking in the lower interest rate and financing a smaller amount will help you achieve this. </a:t>
            </a:r>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213133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recently seen rapid growth in the tiny house market for our community owners. With 10+ tiny home floorplans, we are certain that Legacy has a home that is the perfect fit for your tiny housing needs.  Lake/Campground areas, RV parks, etc. have been a hot spot for these tiny homes. *Go through terms</a:t>
            </a:r>
          </a:p>
        </p:txBody>
      </p:sp>
      <p:sp>
        <p:nvSpPr>
          <p:cNvPr id="4" name="Slide Number Placeholder 3"/>
          <p:cNvSpPr>
            <a:spLocks noGrp="1"/>
          </p:cNvSpPr>
          <p:nvPr>
            <p:ph type="sldNum" sz="quarter" idx="5"/>
          </p:nvPr>
        </p:nvSpPr>
        <p:spPr/>
        <p:txBody>
          <a:bodyPr/>
          <a:lstStyle/>
          <a:p>
            <a:fld id="{53D78A92-0141-4330-8F3E-FAADFAC23844}" type="slidenum">
              <a:rPr lang="ru-RU" smtClean="0"/>
              <a:t>5</a:t>
            </a:fld>
            <a:endParaRPr lang="ru-RU" dirty="0"/>
          </a:p>
        </p:txBody>
      </p:sp>
    </p:spTree>
    <p:extLst>
      <p:ext uri="{BB962C8B-B14F-4D97-AF65-F5344CB8AC3E}">
        <p14:creationId xmlns:p14="http://schemas.microsoft.com/office/powerpoint/2010/main" val="48786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also offers a lease program for commercial consumers that is different than entering a loan. These are 96-month leases, and the units leased are intended to be rented out to the consumer. The down payment requirement on leases is only $2,000 per unit is required as a down payment. Also, up to $2,000 in freight will be included in the lease arrangement, if freight is more than $2,000, then any extra must be paid up front with the down payment. One common misconception on the lease program is that these homes can not be individually paid off or sold. This has caused issues in the past, when a park owner has a tenant who wants to purchase the property, but the home is leased from Legacy to the park owner. That home can not be offered for sale, it is still owned by Legacy. We have had instances where customers with a lease convert the entire lease into a buyout, which can be done on a case-by-case basis. If you intend to purchase the units outright, we strongly encourage you to use on of the purchase options mentioned previously. </a:t>
            </a:r>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354451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Legacy originates these loans in house, we pride ourselves in having a quick and easy application process compared to other commercial lenders. Typical turnaround time from when an application is submitted to an approval/denial is 1-2 business days. </a:t>
            </a:r>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405869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financing application is relatively short compared to other lending institutions. Basic entity information is required (name, address, operating agreement) so we can establish which individuals have the authority to sign on behalf of that company. A credit pull is also done on each guarantor of the note to establish the level of risk. </a:t>
            </a:r>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2480100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misconceptions we see in the MHP finance program is that community owners list the homes for sale that are on their Legacy loan. The homes financed on the loan are intended to be rented out, and ownership of the homes are with you the community owner, with Legacy’s lien on it. Once the loan is paid off, the lien will be released and original titles in your business’ name will be mailed to you. The homes are not intended to be listed for resale upon delivery of the home. Legacy does have a program for retail sales lots under our inventory finance program, and that program is intended for the resale of homes. Rent-to-own agreement with the tenants are also prohibited. </a:t>
            </a:r>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193471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keatonshepard@legacyhousingcorp.com" TargetMode="External"/><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9969" y="253902"/>
            <a:ext cx="5929439" cy="3064636"/>
          </a:xfrm>
        </p:spPr>
        <p:txBody>
          <a:bodyPr/>
          <a:lstStyle/>
          <a:p>
            <a:pPr algn="ctr"/>
            <a:br>
              <a:rPr lang="en-US" sz="3600" dirty="0">
                <a:solidFill>
                  <a:schemeClr val="accent1"/>
                </a:solidFill>
              </a:rPr>
            </a:br>
            <a:r>
              <a:rPr lang="en-US" sz="4400" dirty="0">
                <a:solidFill>
                  <a:schemeClr val="accent1"/>
                </a:solidFill>
                <a:latin typeface="+mn-lt"/>
              </a:rPr>
              <a:t>Legacy Park Financing 101</a:t>
            </a:r>
            <a:br>
              <a:rPr lang="en-US" sz="3600" dirty="0">
                <a:solidFill>
                  <a:schemeClr val="accent1"/>
                </a:solidFill>
              </a:rPr>
            </a:br>
            <a:br>
              <a:rPr lang="en-US" sz="3200" dirty="0">
                <a:solidFill>
                  <a:schemeClr val="accent1"/>
                </a:solidFill>
              </a:rPr>
            </a:br>
            <a:endParaRPr lang="ru-RU" sz="3200" dirty="0">
              <a:solidFill>
                <a:schemeClr val="accent1"/>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205737" y="3421156"/>
            <a:ext cx="3629300" cy="464929"/>
          </a:xfrm>
        </p:spPr>
        <p:txBody>
          <a:bodyPr>
            <a:normAutofit/>
          </a:bodyPr>
          <a:lstStyle/>
          <a:p>
            <a:pPr algn="ctr"/>
            <a:r>
              <a:rPr lang="en-US" sz="2000" b="0" dirty="0"/>
              <a:t>Presented By:</a:t>
            </a:r>
          </a:p>
        </p:txBody>
      </p:sp>
      <p:pic>
        <p:nvPicPr>
          <p:cNvPr id="12" name="Picture Placeholder 11">
            <a:extLst>
              <a:ext uri="{FF2B5EF4-FFF2-40B4-BE49-F238E27FC236}">
                <a16:creationId xmlns:a16="http://schemas.microsoft.com/office/drawing/2014/main" id="{A93ACF4C-E9B0-426E-B719-A441974AD9CE}"/>
              </a:ext>
            </a:extLst>
          </p:cNvPr>
          <p:cNvPicPr>
            <a:picLocks noGrp="1" noChangeAspect="1"/>
          </p:cNvPicPr>
          <p:nvPr>
            <p:ph type="pic" sz="quarter" idx="21"/>
          </p:nvPr>
        </p:nvPicPr>
        <p:blipFill rotWithShape="1">
          <a:blip r:embed="rId3"/>
          <a:srcRect l="399" t="-2098" r="36882" b="2098"/>
          <a:stretch/>
        </p:blipFill>
        <p:spPr>
          <a:xfrm>
            <a:off x="4614953" y="0"/>
            <a:ext cx="7585924" cy="5949573"/>
          </a:xfrm>
          <a:blipFill>
            <a:blip r:embed="rId4"/>
            <a:stretch>
              <a:fillRect/>
            </a:stretch>
          </a:blipFill>
        </p:spPr>
      </p:pic>
      <p:pic>
        <p:nvPicPr>
          <p:cNvPr id="8" name="Picture 7">
            <a:extLst>
              <a:ext uri="{FF2B5EF4-FFF2-40B4-BE49-F238E27FC236}">
                <a16:creationId xmlns:a16="http://schemas.microsoft.com/office/drawing/2014/main" id="{724E94AC-5486-1D52-A092-5628000D3AA6}"/>
              </a:ext>
            </a:extLst>
          </p:cNvPr>
          <p:cNvPicPr>
            <a:picLocks noChangeAspect="1"/>
          </p:cNvPicPr>
          <p:nvPr/>
        </p:nvPicPr>
        <p:blipFill rotWithShape="1">
          <a:blip r:embed="rId5"/>
          <a:srcRect l="7132" t="17778" r="12114" b="18898"/>
          <a:stretch/>
        </p:blipFill>
        <p:spPr>
          <a:xfrm>
            <a:off x="1048259" y="4755666"/>
            <a:ext cx="2651717" cy="1606768"/>
          </a:xfrm>
          <a:prstGeom prst="rect">
            <a:avLst/>
          </a:prstGeom>
        </p:spPr>
      </p:pic>
      <p:sp>
        <p:nvSpPr>
          <p:cNvPr id="3" name="TextBox 2">
            <a:extLst>
              <a:ext uri="{FF2B5EF4-FFF2-40B4-BE49-F238E27FC236}">
                <a16:creationId xmlns:a16="http://schemas.microsoft.com/office/drawing/2014/main" id="{E246D566-2941-17DD-296E-61839E2D070C}"/>
              </a:ext>
            </a:extLst>
          </p:cNvPr>
          <p:cNvSpPr txBox="1"/>
          <p:nvPr/>
        </p:nvSpPr>
        <p:spPr>
          <a:xfrm>
            <a:off x="-219974" y="3886085"/>
            <a:ext cx="4480722" cy="1107996"/>
          </a:xfrm>
          <a:prstGeom prst="rect">
            <a:avLst/>
          </a:prstGeom>
          <a:noFill/>
        </p:spPr>
        <p:txBody>
          <a:bodyPr wrap="square" rtlCol="0">
            <a:spAutoFit/>
          </a:bodyPr>
          <a:lstStyle/>
          <a:p>
            <a:pPr algn="ctr"/>
            <a:r>
              <a:rPr lang="en-US" sz="2400" dirty="0">
                <a:solidFill>
                  <a:srgbClr val="0070C0"/>
                </a:solidFill>
              </a:rPr>
              <a:t>Keaton Shepard </a:t>
            </a:r>
          </a:p>
          <a:p>
            <a:pPr algn="ctr"/>
            <a:r>
              <a:rPr lang="en-US" sz="2400" dirty="0">
                <a:solidFill>
                  <a:srgbClr val="0070C0"/>
                </a:solidFill>
              </a:rPr>
              <a:t>Finance Manager</a:t>
            </a:r>
          </a:p>
          <a:p>
            <a:endParaRPr lang="en-US" dirty="0">
              <a:solidFill>
                <a:srgbClr val="0070C0"/>
              </a:solidFill>
            </a:endParaRPr>
          </a:p>
        </p:txBody>
      </p:sp>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5379B8B-C594-9FCE-7D7D-406465915FE4}"/>
              </a:ext>
            </a:extLst>
          </p:cNvPr>
          <p:cNvPicPr>
            <a:picLocks noGrp="1" noChangeAspect="1"/>
          </p:cNvPicPr>
          <p:nvPr>
            <p:ph type="pic" sz="quarter" idx="15"/>
          </p:nvPr>
        </p:nvPicPr>
        <p:blipFill rotWithShape="1">
          <a:blip r:embed="rId2"/>
          <a:srcRect l="14809" t="4312" r="39284" b="-229"/>
          <a:stretch/>
        </p:blipFill>
        <p:spPr>
          <a:xfrm>
            <a:off x="1307246" y="0"/>
            <a:ext cx="3894833" cy="5425440"/>
          </a:xfrm>
        </p:spPr>
      </p:pic>
      <p:sp>
        <p:nvSpPr>
          <p:cNvPr id="3" name="Title 2">
            <a:extLst>
              <a:ext uri="{FF2B5EF4-FFF2-40B4-BE49-F238E27FC236}">
                <a16:creationId xmlns:a16="http://schemas.microsoft.com/office/drawing/2014/main" id="{58F8B2AD-E610-B3B9-12BD-2F6C0A120B4B}"/>
              </a:ext>
            </a:extLst>
          </p:cNvPr>
          <p:cNvSpPr>
            <a:spLocks noGrp="1"/>
          </p:cNvSpPr>
          <p:nvPr>
            <p:ph type="title"/>
          </p:nvPr>
        </p:nvSpPr>
        <p:spPr>
          <a:xfrm>
            <a:off x="6553337" y="862148"/>
            <a:ext cx="4503295" cy="782638"/>
          </a:xfrm>
        </p:spPr>
        <p:txBody>
          <a:bodyPr>
            <a:normAutofit fontScale="90000"/>
          </a:bodyPr>
          <a:lstStyle/>
          <a:p>
            <a:pPr algn="ctr"/>
            <a:r>
              <a:rPr lang="en-US" dirty="0"/>
              <a:t>ORDERING (GUIDELINES)</a:t>
            </a:r>
          </a:p>
        </p:txBody>
      </p:sp>
      <p:sp>
        <p:nvSpPr>
          <p:cNvPr id="5" name="Slide Number Placeholder 4">
            <a:extLst>
              <a:ext uri="{FF2B5EF4-FFF2-40B4-BE49-F238E27FC236}">
                <a16:creationId xmlns:a16="http://schemas.microsoft.com/office/drawing/2014/main" id="{E9B17A7B-07A5-EB9F-7CCC-2D4B3DCC1451}"/>
              </a:ext>
            </a:extLst>
          </p:cNvPr>
          <p:cNvSpPr>
            <a:spLocks noGrp="1"/>
          </p:cNvSpPr>
          <p:nvPr>
            <p:ph type="sldNum" sz="quarter" idx="12"/>
          </p:nvPr>
        </p:nvSpPr>
        <p:spPr/>
        <p:txBody>
          <a:bodyPr/>
          <a:lstStyle/>
          <a:p>
            <a:fld id="{D495E168-DA5E-4888-8D8A-92B118324C14}" type="slidenum">
              <a:rPr lang="ru-RU" smtClean="0"/>
              <a:t>10</a:t>
            </a:fld>
            <a:endParaRPr lang="ru-RU" dirty="0"/>
          </a:p>
        </p:txBody>
      </p:sp>
      <p:sp>
        <p:nvSpPr>
          <p:cNvPr id="7" name="Text Placeholder 6">
            <a:extLst>
              <a:ext uri="{FF2B5EF4-FFF2-40B4-BE49-F238E27FC236}">
                <a16:creationId xmlns:a16="http://schemas.microsoft.com/office/drawing/2014/main" id="{8D4C439D-BF15-5E34-ACED-38EAD39391CC}"/>
              </a:ext>
            </a:extLst>
          </p:cNvPr>
          <p:cNvSpPr>
            <a:spLocks noGrp="1"/>
          </p:cNvSpPr>
          <p:nvPr>
            <p:ph type="body" sz="quarter" idx="14"/>
          </p:nvPr>
        </p:nvSpPr>
        <p:spPr>
          <a:xfrm>
            <a:off x="6530892" y="2245994"/>
            <a:ext cx="4548187" cy="3850005"/>
          </a:xfrm>
        </p:spPr>
        <p:txBody>
          <a:bodyPr vert="horz" lIns="91440" tIns="45720" rIns="91440" bIns="45720" rtlCol="0" anchor="t">
            <a:normAutofit fontScale="92500"/>
          </a:bodyPr>
          <a:lstStyle/>
          <a:p>
            <a:pPr marL="179705" indent="-179705"/>
            <a:r>
              <a:rPr lang="en-US" sz="2300" dirty="0"/>
              <a:t>Complete a Sale &amp; Finance Agreement with your sales representative</a:t>
            </a:r>
            <a:endParaRPr lang="en-US"/>
          </a:p>
          <a:p>
            <a:pPr marL="179705" indent="-179705"/>
            <a:endParaRPr lang="en-US" sz="2300" dirty="0">
              <a:cs typeface="Arial"/>
            </a:endParaRPr>
          </a:p>
          <a:p>
            <a:pPr marL="179705" indent="-179705"/>
            <a:r>
              <a:rPr lang="en-US" sz="2300" dirty="0"/>
              <a:t>6 home minimum per contract</a:t>
            </a:r>
            <a:endParaRPr lang="en-US" sz="2300" dirty="0">
              <a:cs typeface="Arial"/>
            </a:endParaRPr>
          </a:p>
          <a:p>
            <a:pPr marL="179705" indent="-179705"/>
            <a:endParaRPr lang="en-US" sz="2300" dirty="0">
              <a:cs typeface="Arial"/>
            </a:endParaRPr>
          </a:p>
          <a:p>
            <a:pPr marL="179705" indent="-179705"/>
            <a:r>
              <a:rPr lang="en-US" sz="2300" dirty="0"/>
              <a:t>All homes on the loan must go to one location, no scattered sites</a:t>
            </a:r>
            <a:endParaRPr lang="en-US" sz="2300" dirty="0">
              <a:cs typeface="Arial"/>
            </a:endParaRPr>
          </a:p>
          <a:p>
            <a:pPr marL="0" indent="0">
              <a:buNone/>
            </a:pPr>
            <a:endParaRPr lang="en-US" sz="2300" dirty="0"/>
          </a:p>
          <a:p>
            <a:pPr marL="179705" indent="-179705"/>
            <a:r>
              <a:rPr lang="en-US" sz="2300" dirty="0"/>
              <a:t>Homes are titled to the purchasing entity listed on the contract</a:t>
            </a:r>
            <a:endParaRPr lang="en-US" sz="2300" dirty="0">
              <a:cs typeface="Arial"/>
            </a:endParaRPr>
          </a:p>
          <a:p>
            <a:pPr marL="179705" indent="-179705"/>
            <a:endParaRPr lang="en-US" sz="1800" dirty="0">
              <a:cs typeface="Arial"/>
            </a:endParaRPr>
          </a:p>
        </p:txBody>
      </p:sp>
      <p:pic>
        <p:nvPicPr>
          <p:cNvPr id="2" name="Picture 1">
            <a:extLst>
              <a:ext uri="{FF2B5EF4-FFF2-40B4-BE49-F238E27FC236}">
                <a16:creationId xmlns:a16="http://schemas.microsoft.com/office/drawing/2014/main" id="{E6A99CC8-0D78-F7EA-B6D7-9EB8BA7A4433}"/>
              </a:ext>
            </a:extLst>
          </p:cNvPr>
          <p:cNvPicPr>
            <a:picLocks noChangeAspect="1"/>
          </p:cNvPicPr>
          <p:nvPr/>
        </p:nvPicPr>
        <p:blipFill rotWithShape="1">
          <a:blip r:embed="rId3"/>
          <a:srcRect t="17063" r="6003" b="28167"/>
          <a:stretch/>
        </p:blipFill>
        <p:spPr>
          <a:xfrm>
            <a:off x="1158731" y="635726"/>
            <a:ext cx="818116" cy="452845"/>
          </a:xfrm>
          <a:prstGeom prst="rect">
            <a:avLst/>
          </a:prstGeom>
        </p:spPr>
      </p:pic>
    </p:spTree>
    <p:extLst>
      <p:ext uri="{BB962C8B-B14F-4D97-AF65-F5344CB8AC3E}">
        <p14:creationId xmlns:p14="http://schemas.microsoft.com/office/powerpoint/2010/main" val="32332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A101486-335F-62E2-8322-F3D22CAD64BB}"/>
              </a:ext>
            </a:extLst>
          </p:cNvPr>
          <p:cNvPicPr>
            <a:picLocks noGrp="1" noChangeAspect="1"/>
          </p:cNvPicPr>
          <p:nvPr>
            <p:ph type="pic" sz="quarter" idx="18"/>
          </p:nvPr>
        </p:nvPicPr>
        <p:blipFill rotWithShape="1">
          <a:blip r:embed="rId3"/>
          <a:srcRect l="7905" t="15723" r="8821" b="17390"/>
          <a:stretch/>
        </p:blipFill>
        <p:spPr>
          <a:xfrm>
            <a:off x="5772150" y="1484313"/>
            <a:ext cx="6421438" cy="3438525"/>
          </a:xfrm>
        </p:spPr>
      </p:pic>
      <p:sp>
        <p:nvSpPr>
          <p:cNvPr id="23" name="Title 2">
            <a:extLst>
              <a:ext uri="{FF2B5EF4-FFF2-40B4-BE49-F238E27FC236}">
                <a16:creationId xmlns:a16="http://schemas.microsoft.com/office/drawing/2014/main" id="{0BB71EAE-F43D-F538-3690-23144FD1266B}"/>
              </a:ext>
            </a:extLst>
          </p:cNvPr>
          <p:cNvSpPr>
            <a:spLocks noGrp="1"/>
          </p:cNvSpPr>
          <p:nvPr>
            <p:ph type="title"/>
          </p:nvPr>
        </p:nvSpPr>
        <p:spPr>
          <a:xfrm>
            <a:off x="815853" y="1231900"/>
            <a:ext cx="4503295" cy="782638"/>
          </a:xfrm>
        </p:spPr>
        <p:txBody>
          <a:bodyPr>
            <a:normAutofit fontScale="90000"/>
          </a:bodyPr>
          <a:lstStyle/>
          <a:p>
            <a:r>
              <a:rPr lang="en-US" dirty="0"/>
              <a:t>MISCONCEPTIONS</a:t>
            </a:r>
          </a:p>
        </p:txBody>
      </p:sp>
      <p:sp>
        <p:nvSpPr>
          <p:cNvPr id="5" name="Slide Number Placeholder 4">
            <a:extLst>
              <a:ext uri="{FF2B5EF4-FFF2-40B4-BE49-F238E27FC236}">
                <a16:creationId xmlns:a16="http://schemas.microsoft.com/office/drawing/2014/main" id="{F89B64A8-F880-D678-4FFB-4A71A4D1B395}"/>
              </a:ext>
            </a:extLst>
          </p:cNvPr>
          <p:cNvSpPr>
            <a:spLocks noGrp="1"/>
          </p:cNvSpPr>
          <p:nvPr>
            <p:ph type="sldNum" sz="quarter" idx="12"/>
          </p:nvPr>
        </p:nvSpPr>
        <p:spPr>
          <a:xfrm>
            <a:off x="10804358" y="5816819"/>
            <a:ext cx="549442" cy="365125"/>
          </a:xfrm>
        </p:spPr>
        <p:txBody>
          <a:bodyPr anchor="ctr">
            <a:normAutofit/>
          </a:bodyPr>
          <a:lstStyle/>
          <a:p>
            <a:pPr>
              <a:spcAft>
                <a:spcPts val="600"/>
              </a:spcAft>
            </a:pPr>
            <a:fld id="{D495E168-DA5E-4888-8D8A-92B118324C14}" type="slidenum">
              <a:rPr lang="ru-RU" smtClean="0"/>
              <a:pPr>
                <a:spcAft>
                  <a:spcPts val="600"/>
                </a:spcAft>
              </a:pPr>
              <a:t>11</a:t>
            </a:fld>
            <a:endParaRPr lang="ru-RU"/>
          </a:p>
        </p:txBody>
      </p:sp>
      <p:sp>
        <p:nvSpPr>
          <p:cNvPr id="25" name="Text Placeholder 5">
            <a:extLst>
              <a:ext uri="{FF2B5EF4-FFF2-40B4-BE49-F238E27FC236}">
                <a16:creationId xmlns:a16="http://schemas.microsoft.com/office/drawing/2014/main" id="{C2E43102-5AF7-8F54-7DAF-95DE2D696F2A}"/>
              </a:ext>
            </a:extLst>
          </p:cNvPr>
          <p:cNvSpPr>
            <a:spLocks noGrp="1"/>
          </p:cNvSpPr>
          <p:nvPr>
            <p:ph type="body" sz="quarter" idx="15"/>
          </p:nvPr>
        </p:nvSpPr>
        <p:spPr>
          <a:xfrm>
            <a:off x="815853" y="2557132"/>
            <a:ext cx="4572893" cy="3728258"/>
          </a:xfrm>
        </p:spPr>
        <p:txBody>
          <a:bodyPr vert="horz" lIns="91440" tIns="45720" rIns="91440" bIns="45720" rtlCol="0" anchor="t">
            <a:normAutofit/>
          </a:bodyPr>
          <a:lstStyle/>
          <a:p>
            <a:pPr marL="179705" indent="-179705"/>
            <a:r>
              <a:rPr lang="en-US" sz="2000" dirty="0"/>
              <a:t>Partial Payoffs</a:t>
            </a:r>
            <a:endParaRPr lang="en-US"/>
          </a:p>
          <a:p>
            <a:pPr marL="179705" indent="-179705"/>
            <a:endParaRPr lang="en-US" sz="2000" dirty="0">
              <a:cs typeface="Arial"/>
            </a:endParaRPr>
          </a:p>
          <a:p>
            <a:pPr marL="179705" indent="-179705"/>
            <a:r>
              <a:rPr lang="en-US" sz="2000" dirty="0"/>
              <a:t>Rent to Own</a:t>
            </a:r>
            <a:endParaRPr lang="en-US" sz="2000" dirty="0">
              <a:cs typeface="Arial"/>
            </a:endParaRPr>
          </a:p>
          <a:p>
            <a:pPr marL="179705" indent="-179705"/>
            <a:endParaRPr lang="en-US" sz="2000" dirty="0">
              <a:cs typeface="Arial"/>
            </a:endParaRPr>
          </a:p>
          <a:p>
            <a:pPr marL="179705" indent="-179705"/>
            <a:r>
              <a:rPr lang="en-US" sz="2000" dirty="0"/>
              <a:t>Order when ready to take delivery</a:t>
            </a:r>
            <a:endParaRPr lang="en-US" sz="2000" dirty="0">
              <a:cs typeface="Arial"/>
            </a:endParaRPr>
          </a:p>
          <a:p>
            <a:pPr marL="0" indent="0">
              <a:buNone/>
            </a:pPr>
            <a:endParaRPr lang="en-US" sz="2000" dirty="0"/>
          </a:p>
          <a:p>
            <a:pPr marL="179705" indent="-179705"/>
            <a:r>
              <a:rPr lang="en-US" sz="2000" dirty="0"/>
              <a:t>Assumptions</a:t>
            </a:r>
            <a:endParaRPr lang="en-US" sz="2000" dirty="0">
              <a:cs typeface="Arial"/>
            </a:endParaRPr>
          </a:p>
          <a:p>
            <a:pPr marL="179705" indent="-179705"/>
            <a:endParaRPr lang="en-US" sz="2000" dirty="0">
              <a:cs typeface="Arial"/>
            </a:endParaRPr>
          </a:p>
          <a:p>
            <a:pPr marL="179705" indent="-179705"/>
            <a:r>
              <a:rPr lang="en-US" sz="2000" dirty="0"/>
              <a:t>ACH Payments</a:t>
            </a:r>
            <a:endParaRPr lang="en-US" sz="2000" dirty="0">
              <a:cs typeface="Arial"/>
            </a:endParaRPr>
          </a:p>
          <a:p>
            <a:pPr marL="179705" indent="-179705"/>
            <a:endParaRPr lang="en-US" sz="2000" dirty="0">
              <a:cs typeface="Arial"/>
            </a:endParaRPr>
          </a:p>
          <a:p>
            <a:pPr marL="0" indent="0">
              <a:buNone/>
            </a:pPr>
            <a:endParaRPr lang="en-US" sz="2000" dirty="0">
              <a:cs typeface="Arial"/>
            </a:endParaRPr>
          </a:p>
          <a:p>
            <a:pPr marL="179705" indent="-179705"/>
            <a:endParaRPr lang="en-US" dirty="0">
              <a:cs typeface="Arial"/>
            </a:endParaRPr>
          </a:p>
          <a:p>
            <a:pPr marL="179705" indent="-179705"/>
            <a:endParaRPr lang="en-US" dirty="0">
              <a:cs typeface="Arial"/>
            </a:endParaRPr>
          </a:p>
        </p:txBody>
      </p:sp>
      <p:pic>
        <p:nvPicPr>
          <p:cNvPr id="3" name="Picture 2">
            <a:extLst>
              <a:ext uri="{FF2B5EF4-FFF2-40B4-BE49-F238E27FC236}">
                <a16:creationId xmlns:a16="http://schemas.microsoft.com/office/drawing/2014/main" id="{D3F9B635-3CC6-6B44-8649-EA0119FF1945}"/>
              </a:ext>
            </a:extLst>
          </p:cNvPr>
          <p:cNvPicPr>
            <a:picLocks noChangeAspect="1"/>
          </p:cNvPicPr>
          <p:nvPr/>
        </p:nvPicPr>
        <p:blipFill rotWithShape="1">
          <a:blip r:embed="rId4"/>
          <a:srcRect t="17063" r="6003" b="28167"/>
          <a:stretch/>
        </p:blipFill>
        <p:spPr>
          <a:xfrm>
            <a:off x="8982869" y="4684348"/>
            <a:ext cx="818116" cy="452845"/>
          </a:xfrm>
          <a:prstGeom prst="rect">
            <a:avLst/>
          </a:prstGeom>
        </p:spPr>
      </p:pic>
    </p:spTree>
    <p:extLst>
      <p:ext uri="{BB962C8B-B14F-4D97-AF65-F5344CB8AC3E}">
        <p14:creationId xmlns:p14="http://schemas.microsoft.com/office/powerpoint/2010/main" val="156794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 calcmode="lin" valueType="num">
                                      <p:cBhvr additive="base">
                                        <p:cTn id="1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anim calcmode="lin" valueType="num">
                                      <p:cBhvr additive="base">
                                        <p:cTn id="19"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6" end="6"/>
                                            </p:txEl>
                                          </p:spTgt>
                                        </p:tgtEl>
                                        <p:attrNameLst>
                                          <p:attrName>style.visibility</p:attrName>
                                        </p:attrNameLst>
                                      </p:cBhvr>
                                      <p:to>
                                        <p:strVal val="visible"/>
                                      </p:to>
                                    </p:set>
                                    <p:anim calcmode="lin" valueType="num">
                                      <p:cBhvr additive="base">
                                        <p:cTn id="25"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xEl>
                                              <p:pRg st="8" end="8"/>
                                            </p:txEl>
                                          </p:spTgt>
                                        </p:tgtEl>
                                        <p:attrNameLst>
                                          <p:attrName>style.visibility</p:attrName>
                                        </p:attrNameLst>
                                      </p:cBhvr>
                                      <p:to>
                                        <p:strVal val="visible"/>
                                      </p:to>
                                    </p:set>
                                    <p:anim calcmode="lin" valueType="num">
                                      <p:cBhvr additive="base">
                                        <p:cTn id="31" dur="500" fill="hold"/>
                                        <p:tgtEl>
                                          <p:spTgt spid="2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p:txBody>
          <a:bodyPr/>
          <a:lstStyle/>
          <a:p>
            <a:r>
              <a:rPr lang="en-US" dirty="0"/>
              <a:t>SUMMARY</a:t>
            </a:r>
            <a:endParaRPr lang="ru-RU" dirty="0"/>
          </a:p>
        </p:txBody>
      </p:sp>
      <p:sp>
        <p:nvSpPr>
          <p:cNvPr id="6" name="Text Placeholder 5">
            <a:extLst>
              <a:ext uri="{FF2B5EF4-FFF2-40B4-BE49-F238E27FC236}">
                <a16:creationId xmlns:a16="http://schemas.microsoft.com/office/drawing/2014/main" id="{55C6D235-86D2-43F6-A7D1-0DD3DC936D3D}"/>
              </a:ext>
            </a:extLst>
          </p:cNvPr>
          <p:cNvSpPr>
            <a:spLocks noGrp="1"/>
          </p:cNvSpPr>
          <p:nvPr>
            <p:ph type="body" sz="quarter" idx="16"/>
          </p:nvPr>
        </p:nvSpPr>
        <p:spPr/>
        <p:txBody>
          <a:bodyPr/>
          <a:lstStyle/>
          <a:p>
            <a:r>
              <a:rPr lang="en-US" dirty="0"/>
              <a:t>Legacy Housing Corp. is the one stop shop for your Mobile Home Community needs –</a:t>
            </a:r>
          </a:p>
          <a:p>
            <a:r>
              <a:rPr lang="en-US" u="sng" dirty="0"/>
              <a:t>Manufacturing, Financing, Servicing</a:t>
            </a:r>
            <a:endParaRPr lang="ru-RU" u="sng"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12</a:t>
            </a:fld>
            <a:endParaRPr lang="ru-RU" dirty="0"/>
          </a:p>
        </p:txBody>
      </p:sp>
      <p:sp>
        <p:nvSpPr>
          <p:cNvPr id="16" name="TextBox 15">
            <a:extLst>
              <a:ext uri="{FF2B5EF4-FFF2-40B4-BE49-F238E27FC236}">
                <a16:creationId xmlns:a16="http://schemas.microsoft.com/office/drawing/2014/main" id="{189BD197-ACC7-95E4-2DEA-50878D10D49E}"/>
              </a:ext>
            </a:extLst>
          </p:cNvPr>
          <p:cNvSpPr txBox="1"/>
          <p:nvPr/>
        </p:nvSpPr>
        <p:spPr>
          <a:xfrm>
            <a:off x="1766656" y="2894120"/>
            <a:ext cx="8504808" cy="4585871"/>
          </a:xfrm>
          <a:prstGeom prst="rect">
            <a:avLst/>
          </a:prstGeom>
          <a:noFill/>
        </p:spPr>
        <p:txBody>
          <a:bodyPr wrap="square" lIns="91440" tIns="45720" rIns="91440" bIns="45720" rtlCol="0" anchor="t">
            <a:spAutoFit/>
          </a:bodyPr>
          <a:lstStyle/>
          <a:p>
            <a:pPr algn="ctr"/>
            <a:r>
              <a:rPr lang="en-US" sz="2000" dirty="0">
                <a:solidFill>
                  <a:srgbClr val="197DCE"/>
                </a:solidFill>
              </a:rPr>
              <a:t>Your sales representative is your primary point of contact</a:t>
            </a:r>
          </a:p>
          <a:p>
            <a:pPr algn="ctr"/>
            <a:endParaRPr lang="en-US" sz="2000" dirty="0">
              <a:solidFill>
                <a:srgbClr val="197DCE"/>
              </a:solidFill>
            </a:endParaRPr>
          </a:p>
          <a:p>
            <a:pPr algn="ctr"/>
            <a:r>
              <a:rPr lang="en-US" sz="2000" dirty="0">
                <a:solidFill>
                  <a:srgbClr val="197DCE"/>
                </a:solidFill>
              </a:rPr>
              <a:t>Select your initial investment: 20%, 15%, 10%, or Lease (&lt; 10%)</a:t>
            </a:r>
          </a:p>
          <a:p>
            <a:pPr algn="ctr"/>
            <a:endParaRPr lang="en-US" sz="2000" dirty="0">
              <a:solidFill>
                <a:srgbClr val="197DCE"/>
              </a:solidFill>
            </a:endParaRPr>
          </a:p>
          <a:p>
            <a:pPr algn="ctr"/>
            <a:r>
              <a:rPr lang="en-US" sz="2000" dirty="0">
                <a:solidFill>
                  <a:srgbClr val="197DCE"/>
                </a:solidFill>
              </a:rPr>
              <a:t>Maximize your margin – Find the program that works for you!</a:t>
            </a:r>
          </a:p>
          <a:p>
            <a:pPr algn="ctr"/>
            <a:endParaRPr lang="en-US" sz="2000" dirty="0"/>
          </a:p>
          <a:p>
            <a:pPr algn="ctr"/>
            <a:endParaRPr lang="en-US" sz="2000" dirty="0"/>
          </a:p>
          <a:p>
            <a:pPr algn="ctr"/>
            <a:r>
              <a:rPr lang="en-US" sz="4000" b="1" u="sng" dirty="0">
                <a:solidFill>
                  <a:srgbClr val="FF0000"/>
                </a:solidFill>
              </a:rPr>
              <a:t>Take advantage and place your order today!</a:t>
            </a:r>
            <a:endParaRPr lang="en-US" sz="4000" b="1" u="sng" dirty="0">
              <a:solidFill>
                <a:srgbClr val="FF0000"/>
              </a:solidFill>
              <a:cs typeface="Aria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3303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ED1216-A221-4C9B-B39B-71A3E4D9E409}"/>
              </a:ext>
            </a:extLst>
          </p:cNvPr>
          <p:cNvPicPr>
            <a:picLocks noGrp="1" noChangeAspect="1"/>
          </p:cNvPicPr>
          <p:nvPr>
            <p:ph type="pic" sz="quarter" idx="17"/>
          </p:nvPr>
        </p:nvPicPr>
        <p:blipFill>
          <a:blip r:embed="rId2"/>
          <a:srcRect t="15735" b="15735"/>
          <a:stretch/>
        </p:blipFill>
        <p:spPr>
          <a:xfrm>
            <a:off x="0" y="1"/>
            <a:ext cx="12190660" cy="5569499"/>
          </a:xfrm>
        </p:spPr>
      </p:pic>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2412317" y="5650232"/>
            <a:ext cx="7366026" cy="946532"/>
          </a:xfrm>
        </p:spPr>
        <p:txBody>
          <a:bodyPr/>
          <a:lstStyle/>
          <a:p>
            <a:r>
              <a:rPr lang="en-US" dirty="0"/>
              <a:t>Keaton Shepard</a:t>
            </a:r>
          </a:p>
          <a:p>
            <a:r>
              <a:rPr lang="en-US" dirty="0">
                <a:hlinkClick r:id="rId3"/>
              </a:rPr>
              <a:t>Email: keatonshepard@legacyhousingcorp.com</a:t>
            </a:r>
            <a:endParaRPr lang="en-US" dirty="0"/>
          </a:p>
          <a:p>
            <a:r>
              <a:rPr lang="en-US" dirty="0"/>
              <a:t>Phone: 817-799-4917</a:t>
            </a:r>
            <a:endParaRPr lang="ru-RU" dirty="0"/>
          </a:p>
        </p:txBody>
      </p:sp>
      <p:sp>
        <p:nvSpPr>
          <p:cNvPr id="4" name="Slide Number Placeholder 3">
            <a:extLst>
              <a:ext uri="{FF2B5EF4-FFF2-40B4-BE49-F238E27FC236}">
                <a16:creationId xmlns:a16="http://schemas.microsoft.com/office/drawing/2014/main" id="{CDDE29B3-D5FF-478A-848A-934E75A49FD3}"/>
              </a:ext>
            </a:extLst>
          </p:cNvPr>
          <p:cNvSpPr>
            <a:spLocks noGrp="1"/>
          </p:cNvSpPr>
          <p:nvPr>
            <p:ph type="sldNum" sz="quarter" idx="12"/>
          </p:nvPr>
        </p:nvSpPr>
        <p:spPr/>
        <p:txBody>
          <a:bodyPr/>
          <a:lstStyle/>
          <a:p>
            <a:fld id="{D495E168-DA5E-4888-8D8A-92B118324C14}" type="slidenum">
              <a:rPr lang="ru-RU" smtClean="0"/>
              <a:pPr/>
              <a:t>13</a:t>
            </a:fld>
            <a:endParaRPr lang="ru-RU" dirty="0"/>
          </a:p>
        </p:txBody>
      </p:sp>
      <p:pic>
        <p:nvPicPr>
          <p:cNvPr id="12" name="Picture 11">
            <a:extLst>
              <a:ext uri="{FF2B5EF4-FFF2-40B4-BE49-F238E27FC236}">
                <a16:creationId xmlns:a16="http://schemas.microsoft.com/office/drawing/2014/main" id="{1E1D3F3B-3929-EC7C-82D0-78D70EC0D2DB}"/>
              </a:ext>
            </a:extLst>
          </p:cNvPr>
          <p:cNvPicPr>
            <a:picLocks noChangeAspect="1"/>
          </p:cNvPicPr>
          <p:nvPr/>
        </p:nvPicPr>
        <p:blipFill>
          <a:blip r:embed="rId4"/>
          <a:srcRect/>
          <a:stretch/>
        </p:blipFill>
        <p:spPr>
          <a:xfrm>
            <a:off x="8750978" y="659288"/>
            <a:ext cx="1389823" cy="629212"/>
          </a:xfrm>
          <a:prstGeom prst="rect">
            <a:avLst/>
          </a:prstGeom>
        </p:spPr>
      </p:pic>
      <p:sp>
        <p:nvSpPr>
          <p:cNvPr id="3" name="TextBox 2">
            <a:extLst>
              <a:ext uri="{FF2B5EF4-FFF2-40B4-BE49-F238E27FC236}">
                <a16:creationId xmlns:a16="http://schemas.microsoft.com/office/drawing/2014/main" id="{D1056CAE-BB60-6A36-3CF0-BDFAA2672C16}"/>
              </a:ext>
            </a:extLst>
          </p:cNvPr>
          <p:cNvSpPr txBox="1"/>
          <p:nvPr/>
        </p:nvSpPr>
        <p:spPr>
          <a:xfrm>
            <a:off x="752382" y="734502"/>
            <a:ext cx="6156664" cy="1107996"/>
          </a:xfrm>
          <a:prstGeom prst="rect">
            <a:avLst/>
          </a:prstGeom>
          <a:noFill/>
        </p:spPr>
        <p:txBody>
          <a:bodyPr wrap="square">
            <a:spAutoFit/>
          </a:bodyPr>
          <a:lstStyle/>
          <a:p>
            <a:pPr algn="ctr"/>
            <a:r>
              <a:rPr kumimoji="0" lang="en-US" sz="6600" b="1" i="0" u="sng" strike="noStrike" kern="1200" cap="none" spc="0" normalizeH="0" baseline="0" noProof="0" dirty="0">
                <a:ln>
                  <a:noFill/>
                </a:ln>
                <a:effectLst/>
                <a:uLnTx/>
                <a:uFillTx/>
                <a:latin typeface="Century Gothic"/>
                <a:ea typeface="+mj-ea"/>
                <a:cs typeface="+mj-cs"/>
              </a:rPr>
              <a:t>THANK YOU!</a:t>
            </a:r>
            <a:endParaRPr lang="en-US" sz="3600" u="sng" dirty="0"/>
          </a:p>
        </p:txBody>
      </p:sp>
    </p:spTree>
    <p:extLst>
      <p:ext uri="{BB962C8B-B14F-4D97-AF65-F5344CB8AC3E}">
        <p14:creationId xmlns:p14="http://schemas.microsoft.com/office/powerpoint/2010/main" val="193536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3"/>
          <a:srcRect l="16463" t="-204" r="37631" b="204"/>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775799" y="846442"/>
            <a:ext cx="4503295" cy="782638"/>
          </a:xfrm>
        </p:spPr>
        <p:txBody>
          <a:bodyPr>
            <a:normAutofit fontScale="90000"/>
          </a:bodyPr>
          <a:lstStyle/>
          <a:p>
            <a:pPr algn="ctr"/>
            <a:r>
              <a:rPr lang="en-US" dirty="0"/>
              <a:t>Standard Purchase Options</a:t>
            </a:r>
            <a:endParaRPr lang="ru-RU"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00387" y="2394271"/>
            <a:ext cx="4548187" cy="867787"/>
          </a:xfrm>
        </p:spPr>
        <p:txBody>
          <a:bodyPr vert="horz" lIns="91440" tIns="45720" rIns="91440" bIns="45720" rtlCol="0" anchor="t">
            <a:noAutofit/>
          </a:bodyPr>
          <a:lstStyle/>
          <a:p>
            <a:pPr algn="ctr"/>
            <a:r>
              <a:rPr lang="en-US" sz="2800" dirty="0"/>
              <a:t>What is your priority as a community owner?</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900386" y="3595943"/>
            <a:ext cx="4548187" cy="1556259"/>
          </a:xfrm>
        </p:spPr>
        <p:txBody>
          <a:bodyPr>
            <a:noAutofit/>
          </a:bodyPr>
          <a:lstStyle/>
          <a:p>
            <a:pPr>
              <a:lnSpc>
                <a:spcPct val="150000"/>
              </a:lnSpc>
            </a:pPr>
            <a:r>
              <a:rPr lang="en-US" sz="2800" dirty="0"/>
              <a:t>Priority - Cash Flow</a:t>
            </a:r>
          </a:p>
          <a:p>
            <a:pPr lvl="1">
              <a:lnSpc>
                <a:spcPct val="150000"/>
              </a:lnSpc>
            </a:pPr>
            <a:r>
              <a:rPr lang="en-US" dirty="0"/>
              <a:t>10% Down </a:t>
            </a:r>
          </a:p>
          <a:p>
            <a:pPr>
              <a:lnSpc>
                <a:spcPct val="150000"/>
              </a:lnSpc>
            </a:pPr>
            <a:r>
              <a:rPr lang="en-US" sz="2800" dirty="0"/>
              <a:t>Priority - Total Cost</a:t>
            </a:r>
          </a:p>
          <a:p>
            <a:pPr lvl="1">
              <a:lnSpc>
                <a:spcPct val="150000"/>
              </a:lnSpc>
            </a:pPr>
            <a:r>
              <a:rPr lang="en-US" dirty="0"/>
              <a:t>20% Down</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2</a:t>
            </a:fld>
            <a:endParaRPr lang="ru-RU" dirty="0"/>
          </a:p>
        </p:txBody>
      </p:sp>
      <p:pic>
        <p:nvPicPr>
          <p:cNvPr id="9" name="Picture 8">
            <a:extLst>
              <a:ext uri="{FF2B5EF4-FFF2-40B4-BE49-F238E27FC236}">
                <a16:creationId xmlns:a16="http://schemas.microsoft.com/office/drawing/2014/main" id="{0E343A07-0BA0-385C-152C-068EE79A2C7D}"/>
              </a:ext>
            </a:extLst>
          </p:cNvPr>
          <p:cNvPicPr>
            <a:picLocks noChangeAspect="1"/>
          </p:cNvPicPr>
          <p:nvPr/>
        </p:nvPicPr>
        <p:blipFill rotWithShape="1">
          <a:blip r:embed="rId4"/>
          <a:srcRect l="-1610" t="-13616" r="-2267" b="-14466"/>
          <a:stretch/>
        </p:blipFill>
        <p:spPr>
          <a:xfrm>
            <a:off x="1158730" y="677273"/>
            <a:ext cx="826823" cy="461554"/>
          </a:xfrm>
          <a:prstGeom prst="rect">
            <a:avLst/>
          </a:prstGeom>
        </p:spPr>
      </p:pic>
    </p:spTree>
    <p:extLst>
      <p:ext uri="{BB962C8B-B14F-4D97-AF65-F5344CB8AC3E}">
        <p14:creationId xmlns:p14="http://schemas.microsoft.com/office/powerpoint/2010/main" val="306689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668924" y="1231900"/>
            <a:ext cx="4503295" cy="782638"/>
          </a:xfrm>
        </p:spPr>
        <p:txBody>
          <a:bodyPr>
            <a:normAutofit/>
          </a:bodyPr>
          <a:lstStyle/>
          <a:p>
            <a:r>
              <a:rPr lang="en-US" sz="3600" dirty="0"/>
              <a:t>Priority: Cash Flow</a:t>
            </a:r>
            <a:endParaRPr lang="ru-RU" sz="3600"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668924" y="2525085"/>
            <a:ext cx="4548187" cy="3875715"/>
          </a:xfrm>
        </p:spPr>
        <p:txBody>
          <a:bodyPr>
            <a:normAutofit fontScale="32500" lnSpcReduction="20000"/>
          </a:bodyPr>
          <a:lstStyle/>
          <a:p>
            <a:r>
              <a:rPr lang="en-US" sz="6800" dirty="0"/>
              <a:t>10% Down Payment </a:t>
            </a:r>
          </a:p>
          <a:p>
            <a:pPr marL="0" indent="0">
              <a:buNone/>
            </a:pPr>
            <a:endParaRPr lang="en-US" sz="6800" dirty="0"/>
          </a:p>
          <a:p>
            <a:r>
              <a:rPr lang="en-US" sz="6800" dirty="0"/>
              <a:t>7.9% interest rate for 2 years, then 10-year variable interest @ prime +3.8%</a:t>
            </a:r>
          </a:p>
          <a:p>
            <a:pPr marL="0" indent="0">
              <a:buNone/>
            </a:pPr>
            <a:endParaRPr lang="en-US" sz="6800" dirty="0"/>
          </a:p>
          <a:p>
            <a:r>
              <a:rPr lang="en-US" sz="6800" dirty="0"/>
              <a:t>$2,000 deposit per unit to start production</a:t>
            </a:r>
          </a:p>
          <a:p>
            <a:pPr marL="0" indent="0">
              <a:buNone/>
            </a:pPr>
            <a:endParaRPr lang="en-US" sz="6800" dirty="0"/>
          </a:p>
          <a:p>
            <a:r>
              <a:rPr lang="en-US" sz="6800" dirty="0"/>
              <a:t>Less capital required up front</a:t>
            </a:r>
          </a:p>
          <a:p>
            <a:endParaRPr lang="en-US" sz="6800" dirty="0"/>
          </a:p>
          <a:p>
            <a:r>
              <a:rPr lang="en-US" sz="6800" dirty="0"/>
              <a:t>Finance straight from Legacy, no third-party complications</a:t>
            </a:r>
          </a:p>
          <a:p>
            <a:endParaRPr lang="en-US" dirty="0"/>
          </a:p>
          <a:p>
            <a:endParaRPr lang="en-US" dirty="0"/>
          </a:p>
          <a:p>
            <a:endParaRPr lang="en-US" dirty="0"/>
          </a:p>
          <a:p>
            <a:endParaRPr lang="ru-RU" dirty="0"/>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3"/>
          <a:srcRect t="6416" b="6416"/>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3</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20235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297850" y="563732"/>
            <a:ext cx="5019873" cy="1509432"/>
          </a:xfrm>
        </p:spPr>
        <p:txBody>
          <a:bodyPr>
            <a:normAutofit/>
          </a:bodyPr>
          <a:lstStyle/>
          <a:p>
            <a:pPr algn="ctr"/>
            <a:br>
              <a:rPr lang="en-US" dirty="0"/>
            </a:br>
            <a:r>
              <a:rPr lang="en-US" sz="3600" dirty="0"/>
              <a:t>Priority: Total Cost</a:t>
            </a:r>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668924" y="2525085"/>
            <a:ext cx="4648799" cy="3875715"/>
          </a:xfrm>
        </p:spPr>
        <p:txBody>
          <a:bodyPr>
            <a:normAutofit fontScale="25000" lnSpcReduction="20000"/>
          </a:bodyPr>
          <a:lstStyle/>
          <a:p>
            <a:r>
              <a:rPr lang="en-US" sz="8800" dirty="0"/>
              <a:t>20% Down Payment </a:t>
            </a:r>
          </a:p>
          <a:p>
            <a:pPr marL="0" indent="0">
              <a:buNone/>
            </a:pPr>
            <a:endParaRPr lang="en-US" sz="8800" dirty="0"/>
          </a:p>
          <a:p>
            <a:r>
              <a:rPr lang="en-US" sz="8800" dirty="0"/>
              <a:t>6.9% interest rate for 2 years, then 10-year variable interest @ prime +3.8%</a:t>
            </a:r>
          </a:p>
          <a:p>
            <a:pPr marL="0" indent="0">
              <a:buNone/>
            </a:pPr>
            <a:endParaRPr lang="en-US" sz="8800" dirty="0"/>
          </a:p>
          <a:p>
            <a:r>
              <a:rPr lang="en-US" sz="8800" dirty="0"/>
              <a:t>$2,000 deposit per unit to start production</a:t>
            </a:r>
          </a:p>
          <a:p>
            <a:endParaRPr lang="en-US" sz="8800" dirty="0"/>
          </a:p>
          <a:p>
            <a:r>
              <a:rPr lang="en-US" sz="8800" dirty="0"/>
              <a:t>Extremely competitive interest rate</a:t>
            </a:r>
          </a:p>
          <a:p>
            <a:pPr marL="0" indent="0">
              <a:buNone/>
            </a:pPr>
            <a:endParaRPr lang="en-US" sz="8800" dirty="0"/>
          </a:p>
          <a:p>
            <a:r>
              <a:rPr lang="en-US" sz="8800" dirty="0"/>
              <a:t>Finance straight from Legacy, no third-party complications</a:t>
            </a:r>
          </a:p>
          <a:p>
            <a:pPr marL="0" indent="0">
              <a:buNone/>
            </a:pPr>
            <a:endParaRPr lang="en-US" sz="6400" dirty="0"/>
          </a:p>
          <a:p>
            <a:endParaRPr lang="en-US" dirty="0"/>
          </a:p>
          <a:p>
            <a:endParaRPr lang="en-US" dirty="0"/>
          </a:p>
          <a:p>
            <a:endParaRPr lang="en-US" dirty="0"/>
          </a:p>
          <a:p>
            <a:endParaRPr lang="ru-RU" dirty="0"/>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3"/>
          <a:srcRect t="6416" b="6416"/>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4</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24033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bile home with a porch and a driveway&#10;&#10;Description automatically generated">
            <a:extLst>
              <a:ext uri="{FF2B5EF4-FFF2-40B4-BE49-F238E27FC236}">
                <a16:creationId xmlns:a16="http://schemas.microsoft.com/office/drawing/2014/main" id="{BC3CCF4D-50F7-5EA3-31E7-B3D1E74F0DD1}"/>
              </a:ext>
            </a:extLst>
          </p:cNvPr>
          <p:cNvPicPr>
            <a:picLocks noGrp="1" noChangeAspect="1"/>
          </p:cNvPicPr>
          <p:nvPr>
            <p:ph type="pic" sz="quarter" idx="18"/>
          </p:nvPr>
        </p:nvPicPr>
        <p:blipFill>
          <a:blip r:embed="rId3"/>
          <a:srcRect t="12280" b="12280"/>
          <a:stretch>
            <a:fillRect/>
          </a:stretch>
        </p:blipFill>
        <p:spPr/>
      </p:pic>
      <p:sp>
        <p:nvSpPr>
          <p:cNvPr id="3" name="Title 2">
            <a:extLst>
              <a:ext uri="{FF2B5EF4-FFF2-40B4-BE49-F238E27FC236}">
                <a16:creationId xmlns:a16="http://schemas.microsoft.com/office/drawing/2014/main" id="{8F992091-1EDD-B3C3-FB14-8361DB06CAA3}"/>
              </a:ext>
            </a:extLst>
          </p:cNvPr>
          <p:cNvSpPr>
            <a:spLocks noGrp="1"/>
          </p:cNvSpPr>
          <p:nvPr>
            <p:ph type="title"/>
          </p:nvPr>
        </p:nvSpPr>
        <p:spPr>
          <a:xfrm>
            <a:off x="515038" y="1092356"/>
            <a:ext cx="4503295" cy="782638"/>
          </a:xfrm>
        </p:spPr>
        <p:txBody>
          <a:bodyPr/>
          <a:lstStyle/>
          <a:p>
            <a:pPr algn="ctr"/>
            <a:r>
              <a:rPr lang="en-US" dirty="0"/>
              <a:t>Tiny Home Terms </a:t>
            </a:r>
          </a:p>
        </p:txBody>
      </p:sp>
      <p:sp>
        <p:nvSpPr>
          <p:cNvPr id="5" name="Slide Number Placeholder 4">
            <a:extLst>
              <a:ext uri="{FF2B5EF4-FFF2-40B4-BE49-F238E27FC236}">
                <a16:creationId xmlns:a16="http://schemas.microsoft.com/office/drawing/2014/main" id="{DB92C53D-D804-F14E-54B3-6E31E21AAD2F}"/>
              </a:ext>
            </a:extLst>
          </p:cNvPr>
          <p:cNvSpPr>
            <a:spLocks noGrp="1"/>
          </p:cNvSpPr>
          <p:nvPr>
            <p:ph type="sldNum" sz="quarter" idx="12"/>
          </p:nvPr>
        </p:nvSpPr>
        <p:spPr/>
        <p:txBody>
          <a:bodyPr/>
          <a:lstStyle/>
          <a:p>
            <a:fld id="{D495E168-DA5E-4888-8D8A-92B118324C14}" type="slidenum">
              <a:rPr lang="ru-RU" smtClean="0"/>
              <a:t>5</a:t>
            </a:fld>
            <a:endParaRPr lang="ru-RU" dirty="0"/>
          </a:p>
        </p:txBody>
      </p:sp>
      <p:sp>
        <p:nvSpPr>
          <p:cNvPr id="6" name="Text Placeholder 5">
            <a:extLst>
              <a:ext uri="{FF2B5EF4-FFF2-40B4-BE49-F238E27FC236}">
                <a16:creationId xmlns:a16="http://schemas.microsoft.com/office/drawing/2014/main" id="{9AB20944-8342-EE0E-0B7A-BBFD317CED67}"/>
              </a:ext>
            </a:extLst>
          </p:cNvPr>
          <p:cNvSpPr>
            <a:spLocks noGrp="1"/>
          </p:cNvSpPr>
          <p:nvPr>
            <p:ph type="body" sz="quarter" idx="15"/>
          </p:nvPr>
        </p:nvSpPr>
        <p:spPr>
          <a:xfrm>
            <a:off x="830067" y="2379518"/>
            <a:ext cx="4548187" cy="3678382"/>
          </a:xfrm>
        </p:spPr>
        <p:txBody>
          <a:bodyPr>
            <a:normAutofit/>
          </a:bodyPr>
          <a:lstStyle/>
          <a:p>
            <a:r>
              <a:rPr lang="en-US" sz="2200" dirty="0"/>
              <a:t>15% Down Payment </a:t>
            </a:r>
          </a:p>
          <a:p>
            <a:endParaRPr lang="en-US" sz="2200" dirty="0"/>
          </a:p>
          <a:p>
            <a:r>
              <a:rPr lang="en-US" sz="2200" dirty="0"/>
              <a:t>7.9% interest rate for 5 years. 10-year amortization, 5-year balloon.</a:t>
            </a:r>
          </a:p>
          <a:p>
            <a:endParaRPr lang="en-US" sz="2200" dirty="0"/>
          </a:p>
          <a:p>
            <a:r>
              <a:rPr lang="en-US" sz="2200" dirty="0"/>
              <a:t>$2,000 deposit per unit to start production</a:t>
            </a:r>
          </a:p>
          <a:p>
            <a:endParaRPr lang="en-US" sz="2200" dirty="0"/>
          </a:p>
          <a:p>
            <a:r>
              <a:rPr lang="en-US" sz="2200" dirty="0"/>
              <a:t>Flexibility - Can be built to HUD code or no code</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199075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480294" y="1231900"/>
            <a:ext cx="4503295" cy="782638"/>
          </a:xfrm>
        </p:spPr>
        <p:txBody>
          <a:bodyPr>
            <a:normAutofit/>
          </a:bodyPr>
          <a:lstStyle/>
          <a:p>
            <a:pPr algn="ctr"/>
            <a:r>
              <a:rPr lang="en-US" dirty="0"/>
              <a:t>LEASING </a:t>
            </a:r>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483573" y="2525085"/>
            <a:ext cx="5293726" cy="3875715"/>
          </a:xfrm>
        </p:spPr>
        <p:txBody>
          <a:bodyPr vert="horz" lIns="91440" tIns="45720" rIns="91440" bIns="45720" rtlCol="0" anchor="t">
            <a:normAutofit fontScale="40000" lnSpcReduction="20000"/>
          </a:bodyPr>
          <a:lstStyle/>
          <a:p>
            <a:pPr marL="0" indent="0">
              <a:buNone/>
            </a:pPr>
            <a:endParaRPr lang="en-US" sz="6400" dirty="0"/>
          </a:p>
          <a:p>
            <a:pPr marL="179705" indent="-179705"/>
            <a:r>
              <a:rPr lang="en-US" sz="6400" dirty="0"/>
              <a:t>96-month term with fixed monthly payments</a:t>
            </a:r>
            <a:endParaRPr lang="en-US" sz="6400" dirty="0">
              <a:cs typeface="Arial"/>
            </a:endParaRPr>
          </a:p>
          <a:p>
            <a:pPr marL="179705" indent="-179705"/>
            <a:endParaRPr lang="en-US" sz="6400" dirty="0">
              <a:cs typeface="Arial"/>
            </a:endParaRPr>
          </a:p>
          <a:p>
            <a:pPr marL="179705" indent="-179705"/>
            <a:r>
              <a:rPr lang="en-US" sz="6400" dirty="0"/>
              <a:t>Up to $2,000 of freight per unit included in your lease arrangement.</a:t>
            </a:r>
            <a:endParaRPr lang="en-US" sz="6400" dirty="0">
              <a:cs typeface="Arial"/>
            </a:endParaRPr>
          </a:p>
          <a:p>
            <a:pPr marL="179705" indent="-179705"/>
            <a:endParaRPr lang="en-US" sz="6400" dirty="0">
              <a:cs typeface="Arial"/>
            </a:endParaRPr>
          </a:p>
          <a:p>
            <a:pPr marL="179705" indent="-179705"/>
            <a:r>
              <a:rPr lang="en-US" sz="6400" dirty="0"/>
              <a:t>Purchase options or extensions are available at the end of the lease.</a:t>
            </a:r>
            <a:endParaRPr lang="en-US" sz="6400" dirty="0">
              <a:cs typeface="Arial"/>
            </a:endParaRPr>
          </a:p>
          <a:p>
            <a:pPr marL="179705" indent="-179705"/>
            <a:endParaRPr lang="en-US" dirty="0">
              <a:cs typeface="Arial"/>
            </a:endParaRPr>
          </a:p>
          <a:p>
            <a:pPr marL="179705" indent="-179705"/>
            <a:endParaRPr lang="en-US" dirty="0">
              <a:cs typeface="Arial"/>
            </a:endParaRPr>
          </a:p>
          <a:p>
            <a:pPr marL="179705" indent="-179705"/>
            <a:endParaRPr lang="en-US" dirty="0">
              <a:cs typeface="Arial"/>
            </a:endParaRPr>
          </a:p>
          <a:p>
            <a:pPr marL="179705" indent="-179705"/>
            <a:endParaRPr lang="ru-RU" dirty="0">
              <a:cs typeface="Arial"/>
            </a:endParaRPr>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rotWithShape="1">
          <a:blip r:embed="rId3"/>
          <a:srcRect l="18" t="18866" r="-18" b="814"/>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6</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18627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3"/>
          <a:srcRect l="16463" t="-204" r="37631" b="204"/>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775799" y="846442"/>
            <a:ext cx="4503295" cy="782638"/>
          </a:xfrm>
        </p:spPr>
        <p:txBody>
          <a:bodyPr>
            <a:normAutofit fontScale="90000"/>
          </a:bodyPr>
          <a:lstStyle/>
          <a:p>
            <a:pPr algn="ctr"/>
            <a:r>
              <a:rPr lang="en-US" dirty="0"/>
              <a:t>HOW &amp; WHERE DO I START</a:t>
            </a:r>
            <a:endParaRPr lang="ru-RU"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10023" y="2110304"/>
            <a:ext cx="4548187" cy="867787"/>
          </a:xfrm>
        </p:spPr>
        <p:txBody>
          <a:bodyPr>
            <a:noAutofit/>
          </a:bodyPr>
          <a:lstStyle/>
          <a:p>
            <a:pPr algn="ctr"/>
            <a:r>
              <a:rPr lang="en-US" sz="2800" dirty="0"/>
              <a:t>Your sales representative is your primary point of contact!</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910022" y="3289437"/>
            <a:ext cx="4548187" cy="3184864"/>
          </a:xfrm>
        </p:spPr>
        <p:txBody>
          <a:bodyPr>
            <a:noAutofit/>
          </a:bodyPr>
          <a:lstStyle/>
          <a:p>
            <a:r>
              <a:rPr lang="en-US" sz="2200" dirty="0"/>
              <a:t>Complete MHPP application and submit to your sales rep.</a:t>
            </a:r>
          </a:p>
          <a:p>
            <a:r>
              <a:rPr lang="en-US" sz="2200" dirty="0"/>
              <a:t>Entity on MHPP application needs to be the entity buying the homes and taking on the loan.</a:t>
            </a:r>
          </a:p>
          <a:p>
            <a:r>
              <a:rPr lang="en-US" sz="2200" dirty="0"/>
              <a:t>Basic Park Information</a:t>
            </a:r>
          </a:p>
          <a:p>
            <a:r>
              <a:rPr lang="en-US" sz="2200" dirty="0"/>
              <a:t>Other documentation may be required*</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7</a:t>
            </a:fld>
            <a:endParaRPr lang="ru-RU" dirty="0"/>
          </a:p>
        </p:txBody>
      </p:sp>
      <p:pic>
        <p:nvPicPr>
          <p:cNvPr id="9" name="Picture 8">
            <a:extLst>
              <a:ext uri="{FF2B5EF4-FFF2-40B4-BE49-F238E27FC236}">
                <a16:creationId xmlns:a16="http://schemas.microsoft.com/office/drawing/2014/main" id="{0E343A07-0BA0-385C-152C-068EE79A2C7D}"/>
              </a:ext>
            </a:extLst>
          </p:cNvPr>
          <p:cNvPicPr>
            <a:picLocks noChangeAspect="1"/>
          </p:cNvPicPr>
          <p:nvPr/>
        </p:nvPicPr>
        <p:blipFill rotWithShape="1">
          <a:blip r:embed="rId4"/>
          <a:srcRect l="-1610" t="-13616" r="-2267" b="-14466"/>
          <a:stretch/>
        </p:blipFill>
        <p:spPr>
          <a:xfrm>
            <a:off x="1158730" y="677273"/>
            <a:ext cx="826823" cy="461554"/>
          </a:xfrm>
          <a:prstGeom prst="rect">
            <a:avLst/>
          </a:prstGeom>
        </p:spPr>
      </p:pic>
    </p:spTree>
    <p:extLst>
      <p:ext uri="{BB962C8B-B14F-4D97-AF65-F5344CB8AC3E}">
        <p14:creationId xmlns:p14="http://schemas.microsoft.com/office/powerpoint/2010/main" val="62716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p:txBody>
          <a:bodyPr/>
          <a:lstStyle/>
          <a:p>
            <a:r>
              <a:rPr lang="en-US" dirty="0"/>
              <a:t>MHP APPLICATION</a:t>
            </a:r>
            <a:endParaRPr lang="ru-RU"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8</a:t>
            </a:fld>
            <a:endParaRPr lang="ru-RU" dirty="0"/>
          </a:p>
        </p:txBody>
      </p:sp>
      <p:pic>
        <p:nvPicPr>
          <p:cNvPr id="11" name="Picture 10" descr="A close-up of a document&#10;&#10;Description automatically generated">
            <a:extLst>
              <a:ext uri="{FF2B5EF4-FFF2-40B4-BE49-F238E27FC236}">
                <a16:creationId xmlns:a16="http://schemas.microsoft.com/office/drawing/2014/main" id="{6926A382-DBD7-FA98-130D-794AAEA49C2D}"/>
              </a:ext>
            </a:extLst>
          </p:cNvPr>
          <p:cNvPicPr>
            <a:picLocks noChangeAspect="1"/>
          </p:cNvPicPr>
          <p:nvPr/>
        </p:nvPicPr>
        <p:blipFill>
          <a:blip r:embed="rId3"/>
          <a:stretch>
            <a:fillRect/>
          </a:stretch>
        </p:blipFill>
        <p:spPr>
          <a:xfrm>
            <a:off x="4224810" y="1601189"/>
            <a:ext cx="3729680" cy="4826644"/>
          </a:xfrm>
          <a:prstGeom prst="rect">
            <a:avLst/>
          </a:prstGeom>
        </p:spPr>
      </p:pic>
      <p:pic>
        <p:nvPicPr>
          <p:cNvPr id="13" name="Picture 12" descr="A close-up of a form&#10;&#10;Description automatically generated">
            <a:extLst>
              <a:ext uri="{FF2B5EF4-FFF2-40B4-BE49-F238E27FC236}">
                <a16:creationId xmlns:a16="http://schemas.microsoft.com/office/drawing/2014/main" id="{69C3600D-57EE-D637-F3B0-2879EF994C91}"/>
              </a:ext>
            </a:extLst>
          </p:cNvPr>
          <p:cNvPicPr>
            <a:picLocks noChangeAspect="1"/>
          </p:cNvPicPr>
          <p:nvPr/>
        </p:nvPicPr>
        <p:blipFill>
          <a:blip r:embed="rId4"/>
          <a:stretch>
            <a:fillRect/>
          </a:stretch>
        </p:blipFill>
        <p:spPr>
          <a:xfrm>
            <a:off x="8110888" y="1601189"/>
            <a:ext cx="3729680" cy="4826644"/>
          </a:xfrm>
          <a:prstGeom prst="rect">
            <a:avLst/>
          </a:prstGeom>
        </p:spPr>
      </p:pic>
      <p:pic>
        <p:nvPicPr>
          <p:cNvPr id="3" name="Picture 2">
            <a:extLst>
              <a:ext uri="{FF2B5EF4-FFF2-40B4-BE49-F238E27FC236}">
                <a16:creationId xmlns:a16="http://schemas.microsoft.com/office/drawing/2014/main" id="{664290F4-089D-B135-EC46-42AE2E880AF4}"/>
              </a:ext>
            </a:extLst>
          </p:cNvPr>
          <p:cNvPicPr>
            <a:picLocks noChangeAspect="1"/>
          </p:cNvPicPr>
          <p:nvPr/>
        </p:nvPicPr>
        <p:blipFill>
          <a:blip r:embed="rId5"/>
          <a:stretch>
            <a:fillRect/>
          </a:stretch>
        </p:blipFill>
        <p:spPr>
          <a:xfrm>
            <a:off x="340988" y="1596080"/>
            <a:ext cx="3725269" cy="4829434"/>
          </a:xfrm>
          <a:prstGeom prst="rect">
            <a:avLst/>
          </a:prstGeom>
        </p:spPr>
      </p:pic>
    </p:spTree>
    <p:extLst>
      <p:ext uri="{BB962C8B-B14F-4D97-AF65-F5344CB8AC3E}">
        <p14:creationId xmlns:p14="http://schemas.microsoft.com/office/powerpoint/2010/main" val="395350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5379B8B-C594-9FCE-7D7D-406465915FE4}"/>
              </a:ext>
            </a:extLst>
          </p:cNvPr>
          <p:cNvPicPr>
            <a:picLocks noGrp="1" noChangeAspect="1"/>
          </p:cNvPicPr>
          <p:nvPr>
            <p:ph type="pic" sz="quarter" idx="15"/>
          </p:nvPr>
        </p:nvPicPr>
        <p:blipFill rotWithShape="1">
          <a:blip r:embed="rId2"/>
          <a:srcRect l="17399" r="36695"/>
          <a:stretch/>
        </p:blipFill>
        <p:spPr>
          <a:xfrm>
            <a:off x="1387145" y="0"/>
            <a:ext cx="3894833" cy="5656330"/>
          </a:xfrm>
        </p:spPr>
      </p:pic>
      <p:sp>
        <p:nvSpPr>
          <p:cNvPr id="3" name="Title 2">
            <a:extLst>
              <a:ext uri="{FF2B5EF4-FFF2-40B4-BE49-F238E27FC236}">
                <a16:creationId xmlns:a16="http://schemas.microsoft.com/office/drawing/2014/main" id="{58F8B2AD-E610-B3B9-12BD-2F6C0A120B4B}"/>
              </a:ext>
            </a:extLst>
          </p:cNvPr>
          <p:cNvSpPr>
            <a:spLocks noGrp="1"/>
          </p:cNvSpPr>
          <p:nvPr>
            <p:ph type="title"/>
          </p:nvPr>
        </p:nvSpPr>
        <p:spPr>
          <a:xfrm>
            <a:off x="6575784" y="828675"/>
            <a:ext cx="4503295" cy="782638"/>
          </a:xfrm>
        </p:spPr>
        <p:txBody>
          <a:bodyPr>
            <a:normAutofit fontScale="90000"/>
          </a:bodyPr>
          <a:lstStyle/>
          <a:p>
            <a:pPr algn="ctr"/>
            <a:r>
              <a:rPr lang="en-US" dirty="0"/>
              <a:t>OTHER DOCUMENTATION</a:t>
            </a:r>
          </a:p>
        </p:txBody>
      </p:sp>
      <p:sp>
        <p:nvSpPr>
          <p:cNvPr id="5" name="Slide Number Placeholder 4">
            <a:extLst>
              <a:ext uri="{FF2B5EF4-FFF2-40B4-BE49-F238E27FC236}">
                <a16:creationId xmlns:a16="http://schemas.microsoft.com/office/drawing/2014/main" id="{E9B17A7B-07A5-EB9F-7CCC-2D4B3DCC1451}"/>
              </a:ext>
            </a:extLst>
          </p:cNvPr>
          <p:cNvSpPr>
            <a:spLocks noGrp="1"/>
          </p:cNvSpPr>
          <p:nvPr>
            <p:ph type="sldNum" sz="quarter" idx="12"/>
          </p:nvPr>
        </p:nvSpPr>
        <p:spPr/>
        <p:txBody>
          <a:bodyPr/>
          <a:lstStyle/>
          <a:p>
            <a:fld id="{D495E168-DA5E-4888-8D8A-92B118324C14}" type="slidenum">
              <a:rPr lang="ru-RU" smtClean="0"/>
              <a:t>9</a:t>
            </a:fld>
            <a:endParaRPr lang="ru-RU" dirty="0"/>
          </a:p>
        </p:txBody>
      </p:sp>
      <p:sp>
        <p:nvSpPr>
          <p:cNvPr id="7" name="Text Placeholder 6">
            <a:extLst>
              <a:ext uri="{FF2B5EF4-FFF2-40B4-BE49-F238E27FC236}">
                <a16:creationId xmlns:a16="http://schemas.microsoft.com/office/drawing/2014/main" id="{8D4C439D-BF15-5E34-ACED-38EAD39391CC}"/>
              </a:ext>
            </a:extLst>
          </p:cNvPr>
          <p:cNvSpPr>
            <a:spLocks noGrp="1"/>
          </p:cNvSpPr>
          <p:nvPr>
            <p:ph type="body" sz="quarter" idx="14"/>
          </p:nvPr>
        </p:nvSpPr>
        <p:spPr>
          <a:xfrm>
            <a:off x="6910023" y="2185372"/>
            <a:ext cx="4548187" cy="3843953"/>
          </a:xfrm>
        </p:spPr>
        <p:txBody>
          <a:bodyPr>
            <a:normAutofit fontScale="92500" lnSpcReduction="20000"/>
          </a:bodyPr>
          <a:lstStyle/>
          <a:p>
            <a:r>
              <a:rPr lang="en-US" sz="2400" dirty="0"/>
              <a:t>Operating agreement that provides ownership and control up to the individual level.</a:t>
            </a:r>
          </a:p>
          <a:p>
            <a:endParaRPr lang="en-US" sz="2400" dirty="0"/>
          </a:p>
          <a:p>
            <a:r>
              <a:rPr lang="en-US" sz="2400" dirty="0"/>
              <a:t>Insurance Documentation</a:t>
            </a:r>
          </a:p>
          <a:p>
            <a:endParaRPr lang="en-US" sz="2400" dirty="0"/>
          </a:p>
          <a:p>
            <a:r>
              <a:rPr lang="en-US" sz="2400" dirty="0"/>
              <a:t>Current and valid ID</a:t>
            </a:r>
          </a:p>
          <a:p>
            <a:endParaRPr lang="en-US" sz="2400" dirty="0"/>
          </a:p>
          <a:p>
            <a:r>
              <a:rPr lang="en-US" sz="2400" dirty="0"/>
              <a:t>Park plat/map</a:t>
            </a:r>
          </a:p>
          <a:p>
            <a:endParaRPr lang="en-US" sz="2400" dirty="0"/>
          </a:p>
          <a:p>
            <a:r>
              <a:rPr lang="en-US" sz="2400" dirty="0"/>
              <a:t>Accurate sales tax/entity information – for titling</a:t>
            </a:r>
          </a:p>
        </p:txBody>
      </p:sp>
      <p:pic>
        <p:nvPicPr>
          <p:cNvPr id="2" name="Picture 1">
            <a:extLst>
              <a:ext uri="{FF2B5EF4-FFF2-40B4-BE49-F238E27FC236}">
                <a16:creationId xmlns:a16="http://schemas.microsoft.com/office/drawing/2014/main" id="{E6A99CC8-0D78-F7EA-B6D7-9EB8BA7A4433}"/>
              </a:ext>
            </a:extLst>
          </p:cNvPr>
          <p:cNvPicPr>
            <a:picLocks noChangeAspect="1"/>
          </p:cNvPicPr>
          <p:nvPr/>
        </p:nvPicPr>
        <p:blipFill rotWithShape="1">
          <a:blip r:embed="rId3"/>
          <a:srcRect t="17063" r="6003" b="28167"/>
          <a:stretch/>
        </p:blipFill>
        <p:spPr>
          <a:xfrm>
            <a:off x="1158731" y="635726"/>
            <a:ext cx="818116" cy="452845"/>
          </a:xfrm>
          <a:prstGeom prst="rect">
            <a:avLst/>
          </a:prstGeom>
        </p:spPr>
      </p:pic>
    </p:spTree>
    <p:extLst>
      <p:ext uri="{BB962C8B-B14F-4D97-AF65-F5344CB8AC3E}">
        <p14:creationId xmlns:p14="http://schemas.microsoft.com/office/powerpoint/2010/main" val="7100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Custom 3">
      <a:dk1>
        <a:srgbClr val="000000"/>
      </a:dk1>
      <a:lt1>
        <a:sysClr val="window" lastClr="FFFFFF"/>
      </a:lt1>
      <a:dk2>
        <a:srgbClr val="0048B3"/>
      </a:dk2>
      <a:lt2>
        <a:srgbClr val="002459"/>
      </a:lt2>
      <a:accent1>
        <a:srgbClr val="1B80C4"/>
      </a:accent1>
      <a:accent2>
        <a:srgbClr val="1B80C4"/>
      </a:accent2>
      <a:accent3>
        <a:srgbClr val="FEBF10"/>
      </a:accent3>
      <a:accent4>
        <a:srgbClr val="FFFFFF"/>
      </a:accent4>
      <a:accent5>
        <a:srgbClr val="00B050"/>
      </a:accent5>
      <a:accent6>
        <a:srgbClr val="002459"/>
      </a:accent6>
      <a:hlink>
        <a:srgbClr val="002459"/>
      </a:hlink>
      <a:folHlink>
        <a:srgbClr val="002459"/>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024DF7-0783-4549-86B7-A48B29FBA9C2}">
  <ds:schemaRefs>
    <ds:schemaRef ds:uri="fb0879af-3eba-417a-a55a-ffe6dcd6ca77"/>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www.w3.org/XML/1998/namespace"/>
    <ds:schemaRef ds:uri="http://schemas.microsoft.com/office/2006/documentManagement/types"/>
    <ds:schemaRef ds:uri="http://purl.org/dc/elements/1.1/"/>
    <ds:schemaRef ds:uri="6dc4bcd6-49db-4c07-9060-8acfc67cef9f"/>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Fun vacation presentation</Template>
  <TotalTime>6039</TotalTime>
  <Words>1667</Words>
  <Application>Microsoft Office PowerPoint</Application>
  <PresentationFormat>Widescreen</PresentationFormat>
  <Paragraphs>138</Paragraphs>
  <Slides>13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Century Gothic</vt:lpstr>
      <vt:lpstr>Office Theme</vt:lpstr>
      <vt:lpstr> Legacy Park Financing 101  </vt:lpstr>
      <vt:lpstr>Standard Purchase Options</vt:lpstr>
      <vt:lpstr>Priority: Cash Flow</vt:lpstr>
      <vt:lpstr> Priority: Total Cost</vt:lpstr>
      <vt:lpstr>Tiny Home Terms </vt:lpstr>
      <vt:lpstr>LEASING </vt:lpstr>
      <vt:lpstr>HOW &amp; WHERE DO I START</vt:lpstr>
      <vt:lpstr>MHP APPLICATION</vt:lpstr>
      <vt:lpstr>OTHER DOCUMENTATION</vt:lpstr>
      <vt:lpstr>ORDERING (GUIDELINES)</vt:lpstr>
      <vt:lpstr>MISCONCEPTIONS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Legacy Marketing</dc:creator>
  <cp:lastModifiedBy>Kira Hovancik</cp:lastModifiedBy>
  <cp:revision>68</cp:revision>
  <dcterms:created xsi:type="dcterms:W3CDTF">2022-08-15T18:30:16Z</dcterms:created>
  <dcterms:modified xsi:type="dcterms:W3CDTF">2025-09-28T07:31:48Z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