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36"/>
  </p:notesMasterIdLst>
  <p:sldIdLst>
    <p:sldId id="256" r:id="rId3"/>
    <p:sldId id="257" r:id="rId4"/>
    <p:sldId id="258" r:id="rId5"/>
    <p:sldId id="259" r:id="rId6"/>
    <p:sldId id="260" r:id="rId7"/>
    <p:sldId id="261" r:id="rId8"/>
    <p:sldId id="262" r:id="rId9"/>
    <p:sldId id="263" r:id="rId10"/>
    <p:sldId id="264" r:id="rId11"/>
    <p:sldId id="265" r:id="rId12"/>
    <p:sldId id="266" r:id="rId13"/>
    <p:sldId id="271" r:id="rId14"/>
    <p:sldId id="272" r:id="rId15"/>
    <p:sldId id="273" r:id="rId16"/>
    <p:sldId id="289" r:id="rId17"/>
    <p:sldId id="294" r:id="rId18"/>
    <p:sldId id="288" r:id="rId19"/>
    <p:sldId id="275" r:id="rId20"/>
    <p:sldId id="276" r:id="rId21"/>
    <p:sldId id="277" r:id="rId22"/>
    <p:sldId id="278" r:id="rId23"/>
    <p:sldId id="279" r:id="rId24"/>
    <p:sldId id="280" r:id="rId25"/>
    <p:sldId id="290" r:id="rId26"/>
    <p:sldId id="295" r:id="rId27"/>
    <p:sldId id="291" r:id="rId28"/>
    <p:sldId id="293" r:id="rId29"/>
    <p:sldId id="281" r:id="rId30"/>
    <p:sldId id="282" r:id="rId31"/>
    <p:sldId id="283" r:id="rId32"/>
    <p:sldId id="284" r:id="rId33"/>
    <p:sldId id="285" r:id="rId34"/>
    <p:sldId id="286" r:id="rId35"/>
  </p:sldIdLst>
  <p:sldSz cx="9144000" cy="5143500" type="screen16x9"/>
  <p:notesSz cx="6858000" cy="9144000"/>
  <p:embeddedFontLst>
    <p:embeddedFont>
      <p:font typeface="Noto Sans Symbols" panose="020B0604020202020204" charset="0"/>
      <p:regular r:id="rId37"/>
      <p:bold r:id="rId38"/>
    </p:embeddedFont>
    <p:embeddedFont>
      <p:font typeface="Open Sans" panose="020B0606030504020204" pitchFamily="34" charset="0"/>
      <p:regular r:id="rId39"/>
      <p:bold r:id="rId40"/>
      <p:italic r:id="rId41"/>
      <p:boldItalic r:id="rId42"/>
    </p:embeddedFont>
    <p:embeddedFont>
      <p:font typeface="Roboto" panose="02000000000000000000" pitchFamily="2"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7" roundtripDataSignature="AMtx7mipktybgFOXCqoPIuzgXG99ogC2t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ng Nguyen" initials="TN" lastIdx="1" clrIdx="0">
    <p:extLst>
      <p:ext uri="{19B8F6BF-5375-455C-9EA6-DF929625EA0E}">
        <p15:presenceInfo xmlns:p15="http://schemas.microsoft.com/office/powerpoint/2012/main" userId="cac1b1dd0a90322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7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9" d="100"/>
          <a:sy n="139" d="100"/>
        </p:scale>
        <p:origin x="804" y="10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customschemas.google.com/relationships/presentationmetadata" Target="metadata"/><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8.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800" b="1"/>
              <a:t>Entered text</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The Secrets to RV Park Investing</a:t>
            </a:r>
            <a:endParaRPr sz="1200"/>
          </a:p>
        </p:txBody>
      </p:sp>
      <p:sp>
        <p:nvSpPr>
          <p:cNvPr id="127" name="Google Shape;12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5" name="Google Shape;19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3" name="Google Shape;20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3" name="Google Shape;24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9" name="Google Shape;24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6" name="Google Shape;256;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3" name="Google Shape;27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839909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73" name="Google Shape;27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081281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3" name="Google Shape;27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57329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9" name="Google Shape;289;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6" name="Google Shape;296;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8" name="Google Shape;13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2" name="Google Shape;312;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3" name="Google Shape;32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0" name="Google Shape;330;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7" name="Google Shape;347;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347" name="Google Shape;347;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259810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3" name="Google Shape;363;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3" name="Google Shape;363;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196543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3" name="Google Shape;363;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172120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3" name="Google Shape;363;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9" name="Google Shape;369;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5" name="Google Shape;14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77" name="Google Shape;377;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5" name="Google Shape;385;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3" name="Google Shape;393;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26583bfcd6c_4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26583bfcd6c_4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1" name="Google Shape;15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7" name="Google Shape;15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3" name="Google Shape;16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0" name="Google Shape;17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0" name="Google Shape;18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8" name="Google Shape;18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3"/>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3" name="Google Shape;13;p33"/>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4" name="Google Shape;14;p33"/>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42"/>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70" name="Google Shape;70;p42"/>
          <p:cNvSpPr txBox="1">
            <a:spLocks noGrp="1"/>
          </p:cNvSpPr>
          <p:nvPr>
            <p:ph type="body" idx="1"/>
          </p:nvPr>
        </p:nvSpPr>
        <p:spPr>
          <a:xfrm rot="5400000">
            <a:off x="1154509" y="-125809"/>
            <a:ext cx="2262982" cy="4114800"/>
          </a:xfrm>
          <a:prstGeom prst="rect">
            <a:avLst/>
          </a:prstGeom>
          <a:noFill/>
          <a:ln>
            <a:noFill/>
          </a:ln>
        </p:spPr>
        <p:txBody>
          <a:bodyPr spcFirstLastPara="1" wrap="square" lIns="45725" tIns="22850" rIns="45725" bIns="22850" anchor="t" anchorCtr="0">
            <a:normAutofit/>
          </a:bodyPr>
          <a:lstStyle>
            <a:lvl1pPr marL="457200" lvl="0" indent="-285750" algn="l">
              <a:lnSpc>
                <a:spcPct val="100000"/>
              </a:lnSpc>
              <a:spcBef>
                <a:spcPts val="200"/>
              </a:spcBef>
              <a:spcAft>
                <a:spcPts val="0"/>
              </a:spcAft>
              <a:buClr>
                <a:schemeClr val="dk1"/>
              </a:buClr>
              <a:buSzPts val="900"/>
              <a:buChar char="•"/>
              <a:defRPr/>
            </a:lvl1pPr>
            <a:lvl2pPr marL="914400" lvl="1" indent="-285750" algn="l">
              <a:lnSpc>
                <a:spcPct val="100000"/>
              </a:lnSpc>
              <a:spcBef>
                <a:spcPts val="200"/>
              </a:spcBef>
              <a:spcAft>
                <a:spcPts val="0"/>
              </a:spcAft>
              <a:buClr>
                <a:schemeClr val="dk1"/>
              </a:buClr>
              <a:buSzPts val="900"/>
              <a:buChar char="–"/>
              <a:defRPr/>
            </a:lvl2pPr>
            <a:lvl3pPr marL="1371600" lvl="2" indent="-285750" algn="l">
              <a:lnSpc>
                <a:spcPct val="100000"/>
              </a:lnSpc>
              <a:spcBef>
                <a:spcPts val="200"/>
              </a:spcBef>
              <a:spcAft>
                <a:spcPts val="0"/>
              </a:spcAft>
              <a:buClr>
                <a:schemeClr val="dk1"/>
              </a:buClr>
              <a:buSzPts val="900"/>
              <a:buChar char="•"/>
              <a:defRPr/>
            </a:lvl3pPr>
            <a:lvl4pPr marL="1828800" lvl="3" indent="-285750" algn="l">
              <a:lnSpc>
                <a:spcPct val="100000"/>
              </a:lnSpc>
              <a:spcBef>
                <a:spcPts val="200"/>
              </a:spcBef>
              <a:spcAft>
                <a:spcPts val="0"/>
              </a:spcAft>
              <a:buClr>
                <a:schemeClr val="dk1"/>
              </a:buClr>
              <a:buSzPts val="900"/>
              <a:buChar char="–"/>
              <a:defRPr/>
            </a:lvl4pPr>
            <a:lvl5pPr marL="2286000" lvl="4" indent="-285750" algn="l">
              <a:lnSpc>
                <a:spcPct val="100000"/>
              </a:lnSpc>
              <a:spcBef>
                <a:spcPts val="200"/>
              </a:spcBef>
              <a:spcAft>
                <a:spcPts val="0"/>
              </a:spcAft>
              <a:buClr>
                <a:schemeClr val="dk1"/>
              </a:buClr>
              <a:buSzPts val="900"/>
              <a:buChar char="»"/>
              <a:defRPr/>
            </a:lvl5pPr>
            <a:lvl6pPr marL="2743200" lvl="5" indent="-285750" algn="l">
              <a:lnSpc>
                <a:spcPct val="100000"/>
              </a:lnSpc>
              <a:spcBef>
                <a:spcPts val="200"/>
              </a:spcBef>
              <a:spcAft>
                <a:spcPts val="0"/>
              </a:spcAft>
              <a:buClr>
                <a:schemeClr val="dk1"/>
              </a:buClr>
              <a:buSzPts val="900"/>
              <a:buChar char="•"/>
              <a:defRPr/>
            </a:lvl6pPr>
            <a:lvl7pPr marL="3200400" lvl="6" indent="-285750" algn="l">
              <a:lnSpc>
                <a:spcPct val="100000"/>
              </a:lnSpc>
              <a:spcBef>
                <a:spcPts val="200"/>
              </a:spcBef>
              <a:spcAft>
                <a:spcPts val="0"/>
              </a:spcAft>
              <a:buClr>
                <a:schemeClr val="dk1"/>
              </a:buClr>
              <a:buSzPts val="900"/>
              <a:buChar char="•"/>
              <a:defRPr/>
            </a:lvl7pPr>
            <a:lvl8pPr marL="3657600" lvl="7" indent="-285750" algn="l">
              <a:lnSpc>
                <a:spcPct val="100000"/>
              </a:lnSpc>
              <a:spcBef>
                <a:spcPts val="200"/>
              </a:spcBef>
              <a:spcAft>
                <a:spcPts val="0"/>
              </a:spcAft>
              <a:buClr>
                <a:schemeClr val="dk1"/>
              </a:buClr>
              <a:buSzPts val="900"/>
              <a:buChar char="•"/>
              <a:defRPr/>
            </a:lvl8pPr>
            <a:lvl9pPr marL="4114800" lvl="8" indent="-285750" algn="l">
              <a:lnSpc>
                <a:spcPct val="100000"/>
              </a:lnSpc>
              <a:spcBef>
                <a:spcPts val="200"/>
              </a:spcBef>
              <a:spcAft>
                <a:spcPts val="0"/>
              </a:spcAft>
              <a:buClr>
                <a:schemeClr val="dk1"/>
              </a:buClr>
              <a:buSzPts val="900"/>
              <a:buChar char="•"/>
              <a:defRPr/>
            </a:lvl9pPr>
          </a:lstStyle>
          <a:p>
            <a:endParaRPr/>
          </a:p>
        </p:txBody>
      </p:sp>
      <p:sp>
        <p:nvSpPr>
          <p:cNvPr id="71" name="Google Shape;71;p42"/>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72" name="Google Shape;72;p42"/>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73" name="Google Shape;73;p42"/>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43"/>
          <p:cNvSpPr txBox="1">
            <a:spLocks noGrp="1"/>
          </p:cNvSpPr>
          <p:nvPr>
            <p:ph type="title"/>
          </p:nvPr>
        </p:nvSpPr>
        <p:spPr>
          <a:xfrm rot="5400000">
            <a:off x="2366169" y="1085850"/>
            <a:ext cx="2925763" cy="10287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76" name="Google Shape;76;p43"/>
          <p:cNvSpPr txBox="1">
            <a:spLocks noGrp="1"/>
          </p:cNvSpPr>
          <p:nvPr>
            <p:ph type="body" idx="1"/>
          </p:nvPr>
        </p:nvSpPr>
        <p:spPr>
          <a:xfrm rot="5400000">
            <a:off x="270669" y="95250"/>
            <a:ext cx="2925763" cy="3009900"/>
          </a:xfrm>
          <a:prstGeom prst="rect">
            <a:avLst/>
          </a:prstGeom>
          <a:noFill/>
          <a:ln>
            <a:noFill/>
          </a:ln>
        </p:spPr>
        <p:txBody>
          <a:bodyPr spcFirstLastPara="1" wrap="square" lIns="45725" tIns="22850" rIns="45725" bIns="22850" anchor="t" anchorCtr="0">
            <a:normAutofit/>
          </a:bodyPr>
          <a:lstStyle>
            <a:lvl1pPr marL="457200" lvl="0" indent="-285750" algn="l">
              <a:lnSpc>
                <a:spcPct val="100000"/>
              </a:lnSpc>
              <a:spcBef>
                <a:spcPts val="200"/>
              </a:spcBef>
              <a:spcAft>
                <a:spcPts val="0"/>
              </a:spcAft>
              <a:buClr>
                <a:schemeClr val="dk1"/>
              </a:buClr>
              <a:buSzPts val="900"/>
              <a:buChar char="•"/>
              <a:defRPr/>
            </a:lvl1pPr>
            <a:lvl2pPr marL="914400" lvl="1" indent="-285750" algn="l">
              <a:lnSpc>
                <a:spcPct val="100000"/>
              </a:lnSpc>
              <a:spcBef>
                <a:spcPts val="200"/>
              </a:spcBef>
              <a:spcAft>
                <a:spcPts val="0"/>
              </a:spcAft>
              <a:buClr>
                <a:schemeClr val="dk1"/>
              </a:buClr>
              <a:buSzPts val="900"/>
              <a:buChar char="–"/>
              <a:defRPr/>
            </a:lvl2pPr>
            <a:lvl3pPr marL="1371600" lvl="2" indent="-285750" algn="l">
              <a:lnSpc>
                <a:spcPct val="100000"/>
              </a:lnSpc>
              <a:spcBef>
                <a:spcPts val="200"/>
              </a:spcBef>
              <a:spcAft>
                <a:spcPts val="0"/>
              </a:spcAft>
              <a:buClr>
                <a:schemeClr val="dk1"/>
              </a:buClr>
              <a:buSzPts val="900"/>
              <a:buChar char="•"/>
              <a:defRPr/>
            </a:lvl3pPr>
            <a:lvl4pPr marL="1828800" lvl="3" indent="-285750" algn="l">
              <a:lnSpc>
                <a:spcPct val="100000"/>
              </a:lnSpc>
              <a:spcBef>
                <a:spcPts val="200"/>
              </a:spcBef>
              <a:spcAft>
                <a:spcPts val="0"/>
              </a:spcAft>
              <a:buClr>
                <a:schemeClr val="dk1"/>
              </a:buClr>
              <a:buSzPts val="900"/>
              <a:buChar char="–"/>
              <a:defRPr/>
            </a:lvl4pPr>
            <a:lvl5pPr marL="2286000" lvl="4" indent="-285750" algn="l">
              <a:lnSpc>
                <a:spcPct val="100000"/>
              </a:lnSpc>
              <a:spcBef>
                <a:spcPts val="200"/>
              </a:spcBef>
              <a:spcAft>
                <a:spcPts val="0"/>
              </a:spcAft>
              <a:buClr>
                <a:schemeClr val="dk1"/>
              </a:buClr>
              <a:buSzPts val="900"/>
              <a:buChar char="»"/>
              <a:defRPr/>
            </a:lvl5pPr>
            <a:lvl6pPr marL="2743200" lvl="5" indent="-285750" algn="l">
              <a:lnSpc>
                <a:spcPct val="100000"/>
              </a:lnSpc>
              <a:spcBef>
                <a:spcPts val="200"/>
              </a:spcBef>
              <a:spcAft>
                <a:spcPts val="0"/>
              </a:spcAft>
              <a:buClr>
                <a:schemeClr val="dk1"/>
              </a:buClr>
              <a:buSzPts val="900"/>
              <a:buChar char="•"/>
              <a:defRPr/>
            </a:lvl6pPr>
            <a:lvl7pPr marL="3200400" lvl="6" indent="-285750" algn="l">
              <a:lnSpc>
                <a:spcPct val="100000"/>
              </a:lnSpc>
              <a:spcBef>
                <a:spcPts val="200"/>
              </a:spcBef>
              <a:spcAft>
                <a:spcPts val="0"/>
              </a:spcAft>
              <a:buClr>
                <a:schemeClr val="dk1"/>
              </a:buClr>
              <a:buSzPts val="900"/>
              <a:buChar char="•"/>
              <a:defRPr/>
            </a:lvl7pPr>
            <a:lvl8pPr marL="3657600" lvl="7" indent="-285750" algn="l">
              <a:lnSpc>
                <a:spcPct val="100000"/>
              </a:lnSpc>
              <a:spcBef>
                <a:spcPts val="200"/>
              </a:spcBef>
              <a:spcAft>
                <a:spcPts val="0"/>
              </a:spcAft>
              <a:buClr>
                <a:schemeClr val="dk1"/>
              </a:buClr>
              <a:buSzPts val="900"/>
              <a:buChar char="•"/>
              <a:defRPr/>
            </a:lvl8pPr>
            <a:lvl9pPr marL="4114800" lvl="8" indent="-285750" algn="l">
              <a:lnSpc>
                <a:spcPct val="100000"/>
              </a:lnSpc>
              <a:spcBef>
                <a:spcPts val="200"/>
              </a:spcBef>
              <a:spcAft>
                <a:spcPts val="0"/>
              </a:spcAft>
              <a:buClr>
                <a:schemeClr val="dk1"/>
              </a:buClr>
              <a:buSzPts val="900"/>
              <a:buChar char="•"/>
              <a:defRPr/>
            </a:lvl9pPr>
          </a:lstStyle>
          <a:p>
            <a:endParaRPr/>
          </a:p>
        </p:txBody>
      </p:sp>
      <p:sp>
        <p:nvSpPr>
          <p:cNvPr id="77" name="Google Shape;77;p43"/>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78" name="Google Shape;78;p43"/>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79" name="Google Shape;79;p43"/>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4"/>
        <p:cNvGrpSpPr/>
        <p:nvPr/>
      </p:nvGrpSpPr>
      <p:grpSpPr>
        <a:xfrm>
          <a:off x="0" y="0"/>
          <a:ext cx="0" cy="0"/>
          <a:chOff x="0" y="0"/>
          <a:chExt cx="0" cy="0"/>
        </a:xfrm>
      </p:grpSpPr>
      <p:sp>
        <p:nvSpPr>
          <p:cNvPr id="85" name="Google Shape;85;p45"/>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6" name="Google Shape;86;p45"/>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87" name="Google Shape;87;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8"/>
        <p:cNvGrpSpPr/>
        <p:nvPr/>
      </p:nvGrpSpPr>
      <p:grpSpPr>
        <a:xfrm>
          <a:off x="0" y="0"/>
          <a:ext cx="0" cy="0"/>
          <a:chOff x="0" y="0"/>
          <a:chExt cx="0" cy="0"/>
        </a:xfrm>
      </p:grpSpPr>
      <p:sp>
        <p:nvSpPr>
          <p:cNvPr id="89" name="Google Shape;89;p4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90" name="Google Shape;90;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1"/>
        <p:cNvGrpSpPr/>
        <p:nvPr/>
      </p:nvGrpSpPr>
      <p:grpSpPr>
        <a:xfrm>
          <a:off x="0" y="0"/>
          <a:ext cx="0" cy="0"/>
          <a:chOff x="0" y="0"/>
          <a:chExt cx="0" cy="0"/>
        </a:xfrm>
      </p:grpSpPr>
      <p:sp>
        <p:nvSpPr>
          <p:cNvPr id="92" name="Google Shape;92;p4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3" name="Google Shape;93;p4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94" name="Google Shape;94;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5"/>
        <p:cNvGrpSpPr/>
        <p:nvPr/>
      </p:nvGrpSpPr>
      <p:grpSpPr>
        <a:xfrm>
          <a:off x="0" y="0"/>
          <a:ext cx="0" cy="0"/>
          <a:chOff x="0" y="0"/>
          <a:chExt cx="0" cy="0"/>
        </a:xfrm>
      </p:grpSpPr>
      <p:sp>
        <p:nvSpPr>
          <p:cNvPr id="96" name="Google Shape;96;p4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7" name="Google Shape;97;p4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98" name="Google Shape;98;p4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99" name="Google Shape;99;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0"/>
        <p:cNvGrpSpPr/>
        <p:nvPr/>
      </p:nvGrpSpPr>
      <p:grpSpPr>
        <a:xfrm>
          <a:off x="0" y="0"/>
          <a:ext cx="0" cy="0"/>
          <a:chOff x="0" y="0"/>
          <a:chExt cx="0" cy="0"/>
        </a:xfrm>
      </p:grpSpPr>
      <p:sp>
        <p:nvSpPr>
          <p:cNvPr id="101" name="Google Shape;101;p4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2" name="Google Shape;102;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3"/>
        <p:cNvGrpSpPr/>
        <p:nvPr/>
      </p:nvGrpSpPr>
      <p:grpSpPr>
        <a:xfrm>
          <a:off x="0" y="0"/>
          <a:ext cx="0" cy="0"/>
          <a:chOff x="0" y="0"/>
          <a:chExt cx="0" cy="0"/>
        </a:xfrm>
      </p:grpSpPr>
      <p:sp>
        <p:nvSpPr>
          <p:cNvPr id="104" name="Google Shape;104;p5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05" name="Google Shape;105;p5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06" name="Google Shape;106;p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7"/>
        <p:cNvGrpSpPr/>
        <p:nvPr/>
      </p:nvGrpSpPr>
      <p:grpSpPr>
        <a:xfrm>
          <a:off x="0" y="0"/>
          <a:ext cx="0" cy="0"/>
          <a:chOff x="0" y="0"/>
          <a:chExt cx="0" cy="0"/>
        </a:xfrm>
      </p:grpSpPr>
      <p:sp>
        <p:nvSpPr>
          <p:cNvPr id="108" name="Google Shape;108;p5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09" name="Google Shape;109;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0"/>
        <p:cNvGrpSpPr/>
        <p:nvPr/>
      </p:nvGrpSpPr>
      <p:grpSpPr>
        <a:xfrm>
          <a:off x="0" y="0"/>
          <a:ext cx="0" cy="0"/>
          <a:chOff x="0" y="0"/>
          <a:chExt cx="0" cy="0"/>
        </a:xfrm>
      </p:grpSpPr>
      <p:sp>
        <p:nvSpPr>
          <p:cNvPr id="111" name="Google Shape;111;p5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5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13" name="Google Shape;113;p5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14" name="Google Shape;114;p5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15" name="Google Shape;115;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4"/>
          <p:cNvSpPr txBox="1">
            <a:spLocks noGrp="1"/>
          </p:cNvSpPr>
          <p:nvPr>
            <p:ph type="ctrTitle"/>
          </p:nvPr>
        </p:nvSpPr>
        <p:spPr>
          <a:xfrm>
            <a:off x="342900" y="1065213"/>
            <a:ext cx="3886200" cy="735013"/>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7" name="Google Shape;17;p34"/>
          <p:cNvSpPr txBox="1">
            <a:spLocks noGrp="1"/>
          </p:cNvSpPr>
          <p:nvPr>
            <p:ph type="subTitle" idx="1"/>
          </p:nvPr>
        </p:nvSpPr>
        <p:spPr>
          <a:xfrm>
            <a:off x="685800" y="1943100"/>
            <a:ext cx="3200400" cy="876300"/>
          </a:xfrm>
          <a:prstGeom prst="rect">
            <a:avLst/>
          </a:prstGeom>
          <a:noFill/>
          <a:ln>
            <a:noFill/>
          </a:ln>
        </p:spPr>
        <p:txBody>
          <a:bodyPr spcFirstLastPara="1" wrap="square" lIns="45725" tIns="22850" rIns="45725" bIns="22850" anchor="t" anchorCtr="0">
            <a:normAutofit/>
          </a:bodyPr>
          <a:lstStyle>
            <a:lvl1pPr lvl="0" algn="ctr">
              <a:lnSpc>
                <a:spcPct val="100000"/>
              </a:lnSpc>
              <a:spcBef>
                <a:spcPts val="300"/>
              </a:spcBef>
              <a:spcAft>
                <a:spcPts val="0"/>
              </a:spcAft>
              <a:buClr>
                <a:srgbClr val="888888"/>
              </a:buClr>
              <a:buSzPts val="1600"/>
              <a:buNone/>
              <a:defRPr>
                <a:solidFill>
                  <a:srgbClr val="888888"/>
                </a:solidFill>
              </a:defRPr>
            </a:lvl1pPr>
            <a:lvl2pPr lvl="1" algn="ctr">
              <a:lnSpc>
                <a:spcPct val="100000"/>
              </a:lnSpc>
              <a:spcBef>
                <a:spcPts val="300"/>
              </a:spcBef>
              <a:spcAft>
                <a:spcPts val="0"/>
              </a:spcAft>
              <a:buClr>
                <a:srgbClr val="888888"/>
              </a:buClr>
              <a:buSzPts val="1400"/>
              <a:buNone/>
              <a:defRPr>
                <a:solidFill>
                  <a:srgbClr val="888888"/>
                </a:solidFill>
              </a:defRPr>
            </a:lvl2pPr>
            <a:lvl3pPr lvl="2" algn="ctr">
              <a:lnSpc>
                <a:spcPct val="100000"/>
              </a:lnSpc>
              <a:spcBef>
                <a:spcPts val="200"/>
              </a:spcBef>
              <a:spcAft>
                <a:spcPts val="0"/>
              </a:spcAft>
              <a:buClr>
                <a:srgbClr val="888888"/>
              </a:buClr>
              <a:buSzPts val="1200"/>
              <a:buNone/>
              <a:defRPr>
                <a:solidFill>
                  <a:srgbClr val="888888"/>
                </a:solidFill>
              </a:defRPr>
            </a:lvl3pPr>
            <a:lvl4pPr lvl="3" algn="ctr">
              <a:lnSpc>
                <a:spcPct val="100000"/>
              </a:lnSpc>
              <a:spcBef>
                <a:spcPts val="200"/>
              </a:spcBef>
              <a:spcAft>
                <a:spcPts val="0"/>
              </a:spcAft>
              <a:buClr>
                <a:srgbClr val="888888"/>
              </a:buClr>
              <a:buSzPts val="1000"/>
              <a:buNone/>
              <a:defRPr>
                <a:solidFill>
                  <a:srgbClr val="888888"/>
                </a:solidFill>
              </a:defRPr>
            </a:lvl4pPr>
            <a:lvl5pPr lvl="4" algn="ctr">
              <a:lnSpc>
                <a:spcPct val="100000"/>
              </a:lnSpc>
              <a:spcBef>
                <a:spcPts val="200"/>
              </a:spcBef>
              <a:spcAft>
                <a:spcPts val="0"/>
              </a:spcAft>
              <a:buClr>
                <a:srgbClr val="888888"/>
              </a:buClr>
              <a:buSzPts val="1000"/>
              <a:buNone/>
              <a:defRPr>
                <a:solidFill>
                  <a:srgbClr val="888888"/>
                </a:solidFill>
              </a:defRPr>
            </a:lvl5pPr>
            <a:lvl6pPr lvl="5" algn="ctr">
              <a:lnSpc>
                <a:spcPct val="100000"/>
              </a:lnSpc>
              <a:spcBef>
                <a:spcPts val="200"/>
              </a:spcBef>
              <a:spcAft>
                <a:spcPts val="0"/>
              </a:spcAft>
              <a:buClr>
                <a:srgbClr val="888888"/>
              </a:buClr>
              <a:buSzPts val="1000"/>
              <a:buNone/>
              <a:defRPr>
                <a:solidFill>
                  <a:srgbClr val="888888"/>
                </a:solidFill>
              </a:defRPr>
            </a:lvl6pPr>
            <a:lvl7pPr lvl="6" algn="ctr">
              <a:lnSpc>
                <a:spcPct val="100000"/>
              </a:lnSpc>
              <a:spcBef>
                <a:spcPts val="200"/>
              </a:spcBef>
              <a:spcAft>
                <a:spcPts val="0"/>
              </a:spcAft>
              <a:buClr>
                <a:srgbClr val="888888"/>
              </a:buClr>
              <a:buSzPts val="1000"/>
              <a:buNone/>
              <a:defRPr>
                <a:solidFill>
                  <a:srgbClr val="888888"/>
                </a:solidFill>
              </a:defRPr>
            </a:lvl7pPr>
            <a:lvl8pPr lvl="7" algn="ctr">
              <a:lnSpc>
                <a:spcPct val="100000"/>
              </a:lnSpc>
              <a:spcBef>
                <a:spcPts val="200"/>
              </a:spcBef>
              <a:spcAft>
                <a:spcPts val="0"/>
              </a:spcAft>
              <a:buClr>
                <a:srgbClr val="888888"/>
              </a:buClr>
              <a:buSzPts val="1000"/>
              <a:buNone/>
              <a:defRPr>
                <a:solidFill>
                  <a:srgbClr val="888888"/>
                </a:solidFill>
              </a:defRPr>
            </a:lvl8pPr>
            <a:lvl9pPr lvl="8" algn="ctr">
              <a:lnSpc>
                <a:spcPct val="100000"/>
              </a:lnSpc>
              <a:spcBef>
                <a:spcPts val="200"/>
              </a:spcBef>
              <a:spcAft>
                <a:spcPts val="0"/>
              </a:spcAft>
              <a:buClr>
                <a:srgbClr val="888888"/>
              </a:buClr>
              <a:buSzPts val="1000"/>
              <a:buNone/>
              <a:defRPr>
                <a:solidFill>
                  <a:srgbClr val="888888"/>
                </a:solidFill>
              </a:defRPr>
            </a:lvl9pPr>
          </a:lstStyle>
          <a:p>
            <a:endParaRPr/>
          </a:p>
        </p:txBody>
      </p:sp>
      <p:sp>
        <p:nvSpPr>
          <p:cNvPr id="18" name="Google Shape;18;p34"/>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9" name="Google Shape;19;p34"/>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20" name="Google Shape;20;p34"/>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6"/>
        <p:cNvGrpSpPr/>
        <p:nvPr/>
      </p:nvGrpSpPr>
      <p:grpSpPr>
        <a:xfrm>
          <a:off x="0" y="0"/>
          <a:ext cx="0" cy="0"/>
          <a:chOff x="0" y="0"/>
          <a:chExt cx="0" cy="0"/>
        </a:xfrm>
      </p:grpSpPr>
      <p:sp>
        <p:nvSpPr>
          <p:cNvPr id="117" name="Google Shape;117;p53"/>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118" name="Google Shape;118;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9"/>
        <p:cNvGrpSpPr/>
        <p:nvPr/>
      </p:nvGrpSpPr>
      <p:grpSpPr>
        <a:xfrm>
          <a:off x="0" y="0"/>
          <a:ext cx="0" cy="0"/>
          <a:chOff x="0" y="0"/>
          <a:chExt cx="0" cy="0"/>
        </a:xfrm>
      </p:grpSpPr>
      <p:sp>
        <p:nvSpPr>
          <p:cNvPr id="120" name="Google Shape;120;p54"/>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21" name="Google Shape;121;p54"/>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122" name="Google Shape;122;p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3"/>
        <p:cNvGrpSpPr/>
        <p:nvPr/>
      </p:nvGrpSpPr>
      <p:grpSpPr>
        <a:xfrm>
          <a:off x="0" y="0"/>
          <a:ext cx="0" cy="0"/>
          <a:chOff x="0" y="0"/>
          <a:chExt cx="0" cy="0"/>
        </a:xfrm>
      </p:grpSpPr>
      <p:sp>
        <p:nvSpPr>
          <p:cNvPr id="124" name="Google Shape;124;p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5"/>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23" name="Google Shape;23;p35"/>
          <p:cNvSpPr txBox="1">
            <a:spLocks noGrp="1"/>
          </p:cNvSpPr>
          <p:nvPr>
            <p:ph type="body" idx="1"/>
          </p:nvPr>
        </p:nvSpPr>
        <p:spPr>
          <a:xfrm>
            <a:off x="228600" y="800100"/>
            <a:ext cx="4114800" cy="2262982"/>
          </a:xfrm>
          <a:prstGeom prst="rect">
            <a:avLst/>
          </a:prstGeom>
          <a:noFill/>
          <a:ln>
            <a:noFill/>
          </a:ln>
        </p:spPr>
        <p:txBody>
          <a:bodyPr spcFirstLastPara="1" wrap="square" lIns="45725" tIns="22850" rIns="45725" bIns="22850" anchor="t" anchorCtr="0">
            <a:normAutofit/>
          </a:bodyPr>
          <a:lstStyle>
            <a:lvl1pPr marL="457200" lvl="0" indent="-285750" algn="l">
              <a:lnSpc>
                <a:spcPct val="100000"/>
              </a:lnSpc>
              <a:spcBef>
                <a:spcPts val="200"/>
              </a:spcBef>
              <a:spcAft>
                <a:spcPts val="0"/>
              </a:spcAft>
              <a:buClr>
                <a:schemeClr val="dk1"/>
              </a:buClr>
              <a:buSzPts val="900"/>
              <a:buChar char="•"/>
              <a:defRPr/>
            </a:lvl1pPr>
            <a:lvl2pPr marL="914400" lvl="1" indent="-285750" algn="l">
              <a:lnSpc>
                <a:spcPct val="100000"/>
              </a:lnSpc>
              <a:spcBef>
                <a:spcPts val="200"/>
              </a:spcBef>
              <a:spcAft>
                <a:spcPts val="0"/>
              </a:spcAft>
              <a:buClr>
                <a:schemeClr val="dk1"/>
              </a:buClr>
              <a:buSzPts val="900"/>
              <a:buChar char="–"/>
              <a:defRPr/>
            </a:lvl2pPr>
            <a:lvl3pPr marL="1371600" lvl="2" indent="-285750" algn="l">
              <a:lnSpc>
                <a:spcPct val="100000"/>
              </a:lnSpc>
              <a:spcBef>
                <a:spcPts val="200"/>
              </a:spcBef>
              <a:spcAft>
                <a:spcPts val="0"/>
              </a:spcAft>
              <a:buClr>
                <a:schemeClr val="dk1"/>
              </a:buClr>
              <a:buSzPts val="900"/>
              <a:buChar char="•"/>
              <a:defRPr/>
            </a:lvl3pPr>
            <a:lvl4pPr marL="1828800" lvl="3" indent="-285750" algn="l">
              <a:lnSpc>
                <a:spcPct val="100000"/>
              </a:lnSpc>
              <a:spcBef>
                <a:spcPts val="200"/>
              </a:spcBef>
              <a:spcAft>
                <a:spcPts val="0"/>
              </a:spcAft>
              <a:buClr>
                <a:schemeClr val="dk1"/>
              </a:buClr>
              <a:buSzPts val="900"/>
              <a:buChar char="–"/>
              <a:defRPr/>
            </a:lvl4pPr>
            <a:lvl5pPr marL="2286000" lvl="4" indent="-285750" algn="l">
              <a:lnSpc>
                <a:spcPct val="100000"/>
              </a:lnSpc>
              <a:spcBef>
                <a:spcPts val="200"/>
              </a:spcBef>
              <a:spcAft>
                <a:spcPts val="0"/>
              </a:spcAft>
              <a:buClr>
                <a:schemeClr val="dk1"/>
              </a:buClr>
              <a:buSzPts val="900"/>
              <a:buChar char="»"/>
              <a:defRPr/>
            </a:lvl5pPr>
            <a:lvl6pPr marL="2743200" lvl="5" indent="-285750" algn="l">
              <a:lnSpc>
                <a:spcPct val="100000"/>
              </a:lnSpc>
              <a:spcBef>
                <a:spcPts val="200"/>
              </a:spcBef>
              <a:spcAft>
                <a:spcPts val="0"/>
              </a:spcAft>
              <a:buClr>
                <a:schemeClr val="dk1"/>
              </a:buClr>
              <a:buSzPts val="900"/>
              <a:buChar char="•"/>
              <a:defRPr/>
            </a:lvl6pPr>
            <a:lvl7pPr marL="3200400" lvl="6" indent="-285750" algn="l">
              <a:lnSpc>
                <a:spcPct val="100000"/>
              </a:lnSpc>
              <a:spcBef>
                <a:spcPts val="200"/>
              </a:spcBef>
              <a:spcAft>
                <a:spcPts val="0"/>
              </a:spcAft>
              <a:buClr>
                <a:schemeClr val="dk1"/>
              </a:buClr>
              <a:buSzPts val="900"/>
              <a:buChar char="•"/>
              <a:defRPr/>
            </a:lvl7pPr>
            <a:lvl8pPr marL="3657600" lvl="7" indent="-285750" algn="l">
              <a:lnSpc>
                <a:spcPct val="100000"/>
              </a:lnSpc>
              <a:spcBef>
                <a:spcPts val="200"/>
              </a:spcBef>
              <a:spcAft>
                <a:spcPts val="0"/>
              </a:spcAft>
              <a:buClr>
                <a:schemeClr val="dk1"/>
              </a:buClr>
              <a:buSzPts val="900"/>
              <a:buChar char="•"/>
              <a:defRPr/>
            </a:lvl8pPr>
            <a:lvl9pPr marL="4114800" lvl="8" indent="-285750" algn="l">
              <a:lnSpc>
                <a:spcPct val="100000"/>
              </a:lnSpc>
              <a:spcBef>
                <a:spcPts val="200"/>
              </a:spcBef>
              <a:spcAft>
                <a:spcPts val="0"/>
              </a:spcAft>
              <a:buClr>
                <a:schemeClr val="dk1"/>
              </a:buClr>
              <a:buSzPts val="900"/>
              <a:buChar char="•"/>
              <a:defRPr/>
            </a:lvl9pPr>
          </a:lstStyle>
          <a:p>
            <a:endParaRPr/>
          </a:p>
        </p:txBody>
      </p:sp>
      <p:sp>
        <p:nvSpPr>
          <p:cNvPr id="24" name="Google Shape;24;p35"/>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25" name="Google Shape;25;p35"/>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26" name="Google Shape;26;p35"/>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36"/>
          <p:cNvSpPr txBox="1">
            <a:spLocks noGrp="1"/>
          </p:cNvSpPr>
          <p:nvPr>
            <p:ph type="title"/>
          </p:nvPr>
        </p:nvSpPr>
        <p:spPr>
          <a:xfrm>
            <a:off x="361156" y="2203450"/>
            <a:ext cx="3886200" cy="681038"/>
          </a:xfrm>
          <a:prstGeom prst="rect">
            <a:avLst/>
          </a:prstGeom>
          <a:noFill/>
          <a:ln>
            <a:noFill/>
          </a:ln>
        </p:spPr>
        <p:txBody>
          <a:bodyPr spcFirstLastPara="1" wrap="square" lIns="45725" tIns="22850" rIns="45725" bIns="22850" anchor="t" anchorCtr="0">
            <a:normAutofit/>
          </a:bodyPr>
          <a:lstStyle>
            <a:lvl1pPr lvl="0" algn="l">
              <a:lnSpc>
                <a:spcPct val="100000"/>
              </a:lnSpc>
              <a:spcBef>
                <a:spcPts val="0"/>
              </a:spcBef>
              <a:spcAft>
                <a:spcPts val="0"/>
              </a:spcAft>
              <a:buClr>
                <a:schemeClr val="dk1"/>
              </a:buClr>
              <a:buSzPts val="2000"/>
              <a:buFont typeface="Calibri"/>
              <a:buNone/>
              <a:defRPr sz="2000" b="1" cap="none"/>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29" name="Google Shape;29;p36"/>
          <p:cNvSpPr txBox="1">
            <a:spLocks noGrp="1"/>
          </p:cNvSpPr>
          <p:nvPr>
            <p:ph type="body" idx="1"/>
          </p:nvPr>
        </p:nvSpPr>
        <p:spPr>
          <a:xfrm>
            <a:off x="361156" y="1453357"/>
            <a:ext cx="3886200" cy="750094"/>
          </a:xfrm>
          <a:prstGeom prst="rect">
            <a:avLst/>
          </a:prstGeom>
          <a:noFill/>
          <a:ln>
            <a:noFill/>
          </a:ln>
        </p:spPr>
        <p:txBody>
          <a:bodyPr spcFirstLastPara="1" wrap="square" lIns="45725" tIns="22850" rIns="45725" bIns="22850" anchor="b" anchorCtr="0">
            <a:normAutofit/>
          </a:bodyPr>
          <a:lstStyle>
            <a:lvl1pPr marL="457200" lvl="0" indent="-228600" algn="l">
              <a:lnSpc>
                <a:spcPct val="100000"/>
              </a:lnSpc>
              <a:spcBef>
                <a:spcPts val="200"/>
              </a:spcBef>
              <a:spcAft>
                <a:spcPts val="0"/>
              </a:spcAft>
              <a:buClr>
                <a:srgbClr val="888888"/>
              </a:buClr>
              <a:buSzPts val="1000"/>
              <a:buNone/>
              <a:defRPr sz="1000">
                <a:solidFill>
                  <a:srgbClr val="888888"/>
                </a:solidFill>
              </a:defRPr>
            </a:lvl1pPr>
            <a:lvl2pPr marL="914400" lvl="1" indent="-228600" algn="l">
              <a:lnSpc>
                <a:spcPct val="100000"/>
              </a:lnSpc>
              <a:spcBef>
                <a:spcPts val="200"/>
              </a:spcBef>
              <a:spcAft>
                <a:spcPts val="0"/>
              </a:spcAft>
              <a:buClr>
                <a:srgbClr val="888888"/>
              </a:buClr>
              <a:buSzPts val="900"/>
              <a:buNone/>
              <a:defRPr sz="900">
                <a:solidFill>
                  <a:srgbClr val="888888"/>
                </a:solidFill>
              </a:defRPr>
            </a:lvl2pPr>
            <a:lvl3pPr marL="1371600" lvl="2" indent="-228600" algn="l">
              <a:lnSpc>
                <a:spcPct val="100000"/>
              </a:lnSpc>
              <a:spcBef>
                <a:spcPts val="200"/>
              </a:spcBef>
              <a:spcAft>
                <a:spcPts val="0"/>
              </a:spcAft>
              <a:buClr>
                <a:srgbClr val="888888"/>
              </a:buClr>
              <a:buSzPts val="800"/>
              <a:buNone/>
              <a:defRPr sz="800">
                <a:solidFill>
                  <a:srgbClr val="888888"/>
                </a:solidFill>
              </a:defRPr>
            </a:lvl3pPr>
            <a:lvl4pPr marL="1828800" lvl="3" indent="-228600" algn="l">
              <a:lnSpc>
                <a:spcPct val="100000"/>
              </a:lnSpc>
              <a:spcBef>
                <a:spcPts val="100"/>
              </a:spcBef>
              <a:spcAft>
                <a:spcPts val="0"/>
              </a:spcAft>
              <a:buClr>
                <a:srgbClr val="888888"/>
              </a:buClr>
              <a:buSzPts val="700"/>
              <a:buNone/>
              <a:defRPr sz="700">
                <a:solidFill>
                  <a:srgbClr val="888888"/>
                </a:solidFill>
              </a:defRPr>
            </a:lvl4pPr>
            <a:lvl5pPr marL="2286000" lvl="4" indent="-228600" algn="l">
              <a:lnSpc>
                <a:spcPct val="100000"/>
              </a:lnSpc>
              <a:spcBef>
                <a:spcPts val="100"/>
              </a:spcBef>
              <a:spcAft>
                <a:spcPts val="0"/>
              </a:spcAft>
              <a:buClr>
                <a:srgbClr val="888888"/>
              </a:buClr>
              <a:buSzPts val="700"/>
              <a:buNone/>
              <a:defRPr sz="700">
                <a:solidFill>
                  <a:srgbClr val="888888"/>
                </a:solidFill>
              </a:defRPr>
            </a:lvl5pPr>
            <a:lvl6pPr marL="2743200" lvl="5" indent="-228600" algn="l">
              <a:lnSpc>
                <a:spcPct val="100000"/>
              </a:lnSpc>
              <a:spcBef>
                <a:spcPts val="100"/>
              </a:spcBef>
              <a:spcAft>
                <a:spcPts val="0"/>
              </a:spcAft>
              <a:buClr>
                <a:srgbClr val="888888"/>
              </a:buClr>
              <a:buSzPts val="700"/>
              <a:buNone/>
              <a:defRPr sz="700">
                <a:solidFill>
                  <a:srgbClr val="888888"/>
                </a:solidFill>
              </a:defRPr>
            </a:lvl6pPr>
            <a:lvl7pPr marL="3200400" lvl="6" indent="-228600" algn="l">
              <a:lnSpc>
                <a:spcPct val="100000"/>
              </a:lnSpc>
              <a:spcBef>
                <a:spcPts val="100"/>
              </a:spcBef>
              <a:spcAft>
                <a:spcPts val="0"/>
              </a:spcAft>
              <a:buClr>
                <a:srgbClr val="888888"/>
              </a:buClr>
              <a:buSzPts val="700"/>
              <a:buNone/>
              <a:defRPr sz="700">
                <a:solidFill>
                  <a:srgbClr val="888888"/>
                </a:solidFill>
              </a:defRPr>
            </a:lvl7pPr>
            <a:lvl8pPr marL="3657600" lvl="7" indent="-228600" algn="l">
              <a:lnSpc>
                <a:spcPct val="100000"/>
              </a:lnSpc>
              <a:spcBef>
                <a:spcPts val="100"/>
              </a:spcBef>
              <a:spcAft>
                <a:spcPts val="0"/>
              </a:spcAft>
              <a:buClr>
                <a:srgbClr val="888888"/>
              </a:buClr>
              <a:buSzPts val="700"/>
              <a:buNone/>
              <a:defRPr sz="700">
                <a:solidFill>
                  <a:srgbClr val="888888"/>
                </a:solidFill>
              </a:defRPr>
            </a:lvl8pPr>
            <a:lvl9pPr marL="4114800" lvl="8" indent="-228600" algn="l">
              <a:lnSpc>
                <a:spcPct val="100000"/>
              </a:lnSpc>
              <a:spcBef>
                <a:spcPts val="100"/>
              </a:spcBef>
              <a:spcAft>
                <a:spcPts val="0"/>
              </a:spcAft>
              <a:buClr>
                <a:srgbClr val="888888"/>
              </a:buClr>
              <a:buSzPts val="700"/>
              <a:buNone/>
              <a:defRPr sz="700">
                <a:solidFill>
                  <a:srgbClr val="888888"/>
                </a:solidFill>
              </a:defRPr>
            </a:lvl9pPr>
          </a:lstStyle>
          <a:p>
            <a:endParaRPr/>
          </a:p>
        </p:txBody>
      </p:sp>
      <p:sp>
        <p:nvSpPr>
          <p:cNvPr id="30" name="Google Shape;30;p36"/>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31" name="Google Shape;31;p36"/>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32" name="Google Shape;32;p36"/>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37"/>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35" name="Google Shape;35;p37"/>
          <p:cNvSpPr txBox="1">
            <a:spLocks noGrp="1"/>
          </p:cNvSpPr>
          <p:nvPr>
            <p:ph type="body" idx="1"/>
          </p:nvPr>
        </p:nvSpPr>
        <p:spPr>
          <a:xfrm>
            <a:off x="228600" y="800100"/>
            <a:ext cx="2019300" cy="2262982"/>
          </a:xfrm>
          <a:prstGeom prst="rect">
            <a:avLst/>
          </a:prstGeom>
          <a:noFill/>
          <a:ln>
            <a:noFill/>
          </a:ln>
        </p:spPr>
        <p:txBody>
          <a:bodyPr spcFirstLastPara="1" wrap="square" lIns="45725" tIns="22850" rIns="45725" bIns="22850" anchor="t" anchorCtr="0">
            <a:normAutofit/>
          </a:bodyPr>
          <a:lstStyle>
            <a:lvl1pPr marL="457200" lvl="0" indent="-317500" algn="l">
              <a:lnSpc>
                <a:spcPct val="100000"/>
              </a:lnSpc>
              <a:spcBef>
                <a:spcPts val="300"/>
              </a:spcBef>
              <a:spcAft>
                <a:spcPts val="0"/>
              </a:spcAft>
              <a:buClr>
                <a:schemeClr val="dk1"/>
              </a:buClr>
              <a:buSzPts val="1400"/>
              <a:buChar char="•"/>
              <a:defRPr sz="1400"/>
            </a:lvl1pPr>
            <a:lvl2pPr marL="914400" lvl="1" indent="-304800" algn="l">
              <a:lnSpc>
                <a:spcPct val="100000"/>
              </a:lnSpc>
              <a:spcBef>
                <a:spcPts val="200"/>
              </a:spcBef>
              <a:spcAft>
                <a:spcPts val="0"/>
              </a:spcAft>
              <a:buClr>
                <a:schemeClr val="dk1"/>
              </a:buClr>
              <a:buSzPts val="1200"/>
              <a:buChar char="–"/>
              <a:defRPr sz="1200"/>
            </a:lvl2pPr>
            <a:lvl3pPr marL="1371600" lvl="2" indent="-292100" algn="l">
              <a:lnSpc>
                <a:spcPct val="100000"/>
              </a:lnSpc>
              <a:spcBef>
                <a:spcPts val="200"/>
              </a:spcBef>
              <a:spcAft>
                <a:spcPts val="0"/>
              </a:spcAft>
              <a:buClr>
                <a:schemeClr val="dk1"/>
              </a:buClr>
              <a:buSzPts val="1000"/>
              <a:buChar char="•"/>
              <a:defRPr sz="1000"/>
            </a:lvl3pPr>
            <a:lvl4pPr marL="1828800" lvl="3" indent="-285750" algn="l">
              <a:lnSpc>
                <a:spcPct val="100000"/>
              </a:lnSpc>
              <a:spcBef>
                <a:spcPts val="200"/>
              </a:spcBef>
              <a:spcAft>
                <a:spcPts val="0"/>
              </a:spcAft>
              <a:buClr>
                <a:schemeClr val="dk1"/>
              </a:buClr>
              <a:buSzPts val="900"/>
              <a:buChar char="–"/>
              <a:defRPr sz="900"/>
            </a:lvl4pPr>
            <a:lvl5pPr marL="2286000" lvl="4" indent="-285750" algn="l">
              <a:lnSpc>
                <a:spcPct val="100000"/>
              </a:lnSpc>
              <a:spcBef>
                <a:spcPts val="200"/>
              </a:spcBef>
              <a:spcAft>
                <a:spcPts val="0"/>
              </a:spcAft>
              <a:buClr>
                <a:schemeClr val="dk1"/>
              </a:buClr>
              <a:buSzPts val="900"/>
              <a:buChar char="»"/>
              <a:defRPr sz="900"/>
            </a:lvl5pPr>
            <a:lvl6pPr marL="2743200" lvl="5" indent="-285750" algn="l">
              <a:lnSpc>
                <a:spcPct val="100000"/>
              </a:lnSpc>
              <a:spcBef>
                <a:spcPts val="200"/>
              </a:spcBef>
              <a:spcAft>
                <a:spcPts val="0"/>
              </a:spcAft>
              <a:buClr>
                <a:schemeClr val="dk1"/>
              </a:buClr>
              <a:buSzPts val="900"/>
              <a:buChar char="•"/>
              <a:defRPr sz="900"/>
            </a:lvl6pPr>
            <a:lvl7pPr marL="3200400" lvl="6" indent="-285750" algn="l">
              <a:lnSpc>
                <a:spcPct val="100000"/>
              </a:lnSpc>
              <a:spcBef>
                <a:spcPts val="200"/>
              </a:spcBef>
              <a:spcAft>
                <a:spcPts val="0"/>
              </a:spcAft>
              <a:buClr>
                <a:schemeClr val="dk1"/>
              </a:buClr>
              <a:buSzPts val="900"/>
              <a:buChar char="•"/>
              <a:defRPr sz="900"/>
            </a:lvl7pPr>
            <a:lvl8pPr marL="3657600" lvl="7" indent="-285750" algn="l">
              <a:lnSpc>
                <a:spcPct val="100000"/>
              </a:lnSpc>
              <a:spcBef>
                <a:spcPts val="200"/>
              </a:spcBef>
              <a:spcAft>
                <a:spcPts val="0"/>
              </a:spcAft>
              <a:buClr>
                <a:schemeClr val="dk1"/>
              </a:buClr>
              <a:buSzPts val="900"/>
              <a:buChar char="•"/>
              <a:defRPr sz="900"/>
            </a:lvl8pPr>
            <a:lvl9pPr marL="4114800" lvl="8" indent="-285750" algn="l">
              <a:lnSpc>
                <a:spcPct val="100000"/>
              </a:lnSpc>
              <a:spcBef>
                <a:spcPts val="200"/>
              </a:spcBef>
              <a:spcAft>
                <a:spcPts val="0"/>
              </a:spcAft>
              <a:buClr>
                <a:schemeClr val="dk1"/>
              </a:buClr>
              <a:buSzPts val="900"/>
              <a:buChar char="•"/>
              <a:defRPr sz="900"/>
            </a:lvl9pPr>
          </a:lstStyle>
          <a:p>
            <a:endParaRPr/>
          </a:p>
        </p:txBody>
      </p:sp>
      <p:sp>
        <p:nvSpPr>
          <p:cNvPr id="36" name="Google Shape;36;p37"/>
          <p:cNvSpPr txBox="1">
            <a:spLocks noGrp="1"/>
          </p:cNvSpPr>
          <p:nvPr>
            <p:ph type="body" idx="2"/>
          </p:nvPr>
        </p:nvSpPr>
        <p:spPr>
          <a:xfrm>
            <a:off x="2324100" y="800100"/>
            <a:ext cx="2019300" cy="2262982"/>
          </a:xfrm>
          <a:prstGeom prst="rect">
            <a:avLst/>
          </a:prstGeom>
          <a:noFill/>
          <a:ln>
            <a:noFill/>
          </a:ln>
        </p:spPr>
        <p:txBody>
          <a:bodyPr spcFirstLastPara="1" wrap="square" lIns="45725" tIns="22850" rIns="45725" bIns="22850" anchor="t" anchorCtr="0">
            <a:normAutofit/>
          </a:bodyPr>
          <a:lstStyle>
            <a:lvl1pPr marL="457200" lvl="0" indent="-317500" algn="l">
              <a:lnSpc>
                <a:spcPct val="100000"/>
              </a:lnSpc>
              <a:spcBef>
                <a:spcPts val="300"/>
              </a:spcBef>
              <a:spcAft>
                <a:spcPts val="0"/>
              </a:spcAft>
              <a:buClr>
                <a:schemeClr val="dk1"/>
              </a:buClr>
              <a:buSzPts val="1400"/>
              <a:buChar char="•"/>
              <a:defRPr sz="1400"/>
            </a:lvl1pPr>
            <a:lvl2pPr marL="914400" lvl="1" indent="-304800" algn="l">
              <a:lnSpc>
                <a:spcPct val="100000"/>
              </a:lnSpc>
              <a:spcBef>
                <a:spcPts val="200"/>
              </a:spcBef>
              <a:spcAft>
                <a:spcPts val="0"/>
              </a:spcAft>
              <a:buClr>
                <a:schemeClr val="dk1"/>
              </a:buClr>
              <a:buSzPts val="1200"/>
              <a:buChar char="–"/>
              <a:defRPr sz="1200"/>
            </a:lvl2pPr>
            <a:lvl3pPr marL="1371600" lvl="2" indent="-292100" algn="l">
              <a:lnSpc>
                <a:spcPct val="100000"/>
              </a:lnSpc>
              <a:spcBef>
                <a:spcPts val="200"/>
              </a:spcBef>
              <a:spcAft>
                <a:spcPts val="0"/>
              </a:spcAft>
              <a:buClr>
                <a:schemeClr val="dk1"/>
              </a:buClr>
              <a:buSzPts val="1000"/>
              <a:buChar char="•"/>
              <a:defRPr sz="1000"/>
            </a:lvl3pPr>
            <a:lvl4pPr marL="1828800" lvl="3" indent="-285750" algn="l">
              <a:lnSpc>
                <a:spcPct val="100000"/>
              </a:lnSpc>
              <a:spcBef>
                <a:spcPts val="200"/>
              </a:spcBef>
              <a:spcAft>
                <a:spcPts val="0"/>
              </a:spcAft>
              <a:buClr>
                <a:schemeClr val="dk1"/>
              </a:buClr>
              <a:buSzPts val="900"/>
              <a:buChar char="–"/>
              <a:defRPr sz="900"/>
            </a:lvl4pPr>
            <a:lvl5pPr marL="2286000" lvl="4" indent="-285750" algn="l">
              <a:lnSpc>
                <a:spcPct val="100000"/>
              </a:lnSpc>
              <a:spcBef>
                <a:spcPts val="200"/>
              </a:spcBef>
              <a:spcAft>
                <a:spcPts val="0"/>
              </a:spcAft>
              <a:buClr>
                <a:schemeClr val="dk1"/>
              </a:buClr>
              <a:buSzPts val="900"/>
              <a:buChar char="»"/>
              <a:defRPr sz="900"/>
            </a:lvl5pPr>
            <a:lvl6pPr marL="2743200" lvl="5" indent="-285750" algn="l">
              <a:lnSpc>
                <a:spcPct val="100000"/>
              </a:lnSpc>
              <a:spcBef>
                <a:spcPts val="200"/>
              </a:spcBef>
              <a:spcAft>
                <a:spcPts val="0"/>
              </a:spcAft>
              <a:buClr>
                <a:schemeClr val="dk1"/>
              </a:buClr>
              <a:buSzPts val="900"/>
              <a:buChar char="•"/>
              <a:defRPr sz="900"/>
            </a:lvl6pPr>
            <a:lvl7pPr marL="3200400" lvl="6" indent="-285750" algn="l">
              <a:lnSpc>
                <a:spcPct val="100000"/>
              </a:lnSpc>
              <a:spcBef>
                <a:spcPts val="200"/>
              </a:spcBef>
              <a:spcAft>
                <a:spcPts val="0"/>
              </a:spcAft>
              <a:buClr>
                <a:schemeClr val="dk1"/>
              </a:buClr>
              <a:buSzPts val="900"/>
              <a:buChar char="•"/>
              <a:defRPr sz="900"/>
            </a:lvl7pPr>
            <a:lvl8pPr marL="3657600" lvl="7" indent="-285750" algn="l">
              <a:lnSpc>
                <a:spcPct val="100000"/>
              </a:lnSpc>
              <a:spcBef>
                <a:spcPts val="200"/>
              </a:spcBef>
              <a:spcAft>
                <a:spcPts val="0"/>
              </a:spcAft>
              <a:buClr>
                <a:schemeClr val="dk1"/>
              </a:buClr>
              <a:buSzPts val="900"/>
              <a:buChar char="•"/>
              <a:defRPr sz="900"/>
            </a:lvl8pPr>
            <a:lvl9pPr marL="4114800" lvl="8" indent="-285750" algn="l">
              <a:lnSpc>
                <a:spcPct val="100000"/>
              </a:lnSpc>
              <a:spcBef>
                <a:spcPts val="200"/>
              </a:spcBef>
              <a:spcAft>
                <a:spcPts val="0"/>
              </a:spcAft>
              <a:buClr>
                <a:schemeClr val="dk1"/>
              </a:buClr>
              <a:buSzPts val="900"/>
              <a:buChar char="•"/>
              <a:defRPr sz="900"/>
            </a:lvl9pPr>
          </a:lstStyle>
          <a:p>
            <a:endParaRPr/>
          </a:p>
        </p:txBody>
      </p:sp>
      <p:sp>
        <p:nvSpPr>
          <p:cNvPr id="37" name="Google Shape;37;p37"/>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38" name="Google Shape;38;p37"/>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39" name="Google Shape;39;p37"/>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38"/>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2200"/>
              <a:buFont typeface="Calibri"/>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42" name="Google Shape;42;p38"/>
          <p:cNvSpPr txBox="1">
            <a:spLocks noGrp="1"/>
          </p:cNvSpPr>
          <p:nvPr>
            <p:ph type="body" idx="1"/>
          </p:nvPr>
        </p:nvSpPr>
        <p:spPr>
          <a:xfrm>
            <a:off x="228600" y="767556"/>
            <a:ext cx="2020094" cy="319881"/>
          </a:xfrm>
          <a:prstGeom prst="rect">
            <a:avLst/>
          </a:prstGeom>
          <a:noFill/>
          <a:ln>
            <a:noFill/>
          </a:ln>
        </p:spPr>
        <p:txBody>
          <a:bodyPr spcFirstLastPara="1" wrap="square" lIns="45725" tIns="22850" rIns="45725" bIns="22850" anchor="b" anchorCtr="0">
            <a:normAutofit/>
          </a:bodyPr>
          <a:lstStyle>
            <a:lvl1pPr marL="457200" lvl="0" indent="-228600" algn="l">
              <a:lnSpc>
                <a:spcPct val="100000"/>
              </a:lnSpc>
              <a:spcBef>
                <a:spcPts val="200"/>
              </a:spcBef>
              <a:spcAft>
                <a:spcPts val="0"/>
              </a:spcAft>
              <a:buClr>
                <a:schemeClr val="dk1"/>
              </a:buClr>
              <a:buSzPts val="1200"/>
              <a:buNone/>
              <a:defRPr sz="1200" b="1"/>
            </a:lvl1pPr>
            <a:lvl2pPr marL="914400" lvl="1" indent="-228600" algn="l">
              <a:lnSpc>
                <a:spcPct val="100000"/>
              </a:lnSpc>
              <a:spcBef>
                <a:spcPts val="200"/>
              </a:spcBef>
              <a:spcAft>
                <a:spcPts val="0"/>
              </a:spcAft>
              <a:buClr>
                <a:schemeClr val="dk1"/>
              </a:buClr>
              <a:buSzPts val="1000"/>
              <a:buNone/>
              <a:defRPr sz="1000" b="1"/>
            </a:lvl2pPr>
            <a:lvl3pPr marL="1371600" lvl="2" indent="-228600" algn="l">
              <a:lnSpc>
                <a:spcPct val="100000"/>
              </a:lnSpc>
              <a:spcBef>
                <a:spcPts val="200"/>
              </a:spcBef>
              <a:spcAft>
                <a:spcPts val="0"/>
              </a:spcAft>
              <a:buClr>
                <a:schemeClr val="dk1"/>
              </a:buClr>
              <a:buSzPts val="900"/>
              <a:buNone/>
              <a:defRPr sz="900" b="1"/>
            </a:lvl3pPr>
            <a:lvl4pPr marL="1828800" lvl="3" indent="-228600" algn="l">
              <a:lnSpc>
                <a:spcPct val="100000"/>
              </a:lnSpc>
              <a:spcBef>
                <a:spcPts val="200"/>
              </a:spcBef>
              <a:spcAft>
                <a:spcPts val="0"/>
              </a:spcAft>
              <a:buClr>
                <a:schemeClr val="dk1"/>
              </a:buClr>
              <a:buSzPts val="800"/>
              <a:buNone/>
              <a:defRPr sz="800" b="1"/>
            </a:lvl4pPr>
            <a:lvl5pPr marL="2286000" lvl="4" indent="-228600" algn="l">
              <a:lnSpc>
                <a:spcPct val="100000"/>
              </a:lnSpc>
              <a:spcBef>
                <a:spcPts val="200"/>
              </a:spcBef>
              <a:spcAft>
                <a:spcPts val="0"/>
              </a:spcAft>
              <a:buClr>
                <a:schemeClr val="dk1"/>
              </a:buClr>
              <a:buSzPts val="800"/>
              <a:buNone/>
              <a:defRPr sz="800" b="1"/>
            </a:lvl5pPr>
            <a:lvl6pPr marL="2743200" lvl="5" indent="-228600" algn="l">
              <a:lnSpc>
                <a:spcPct val="100000"/>
              </a:lnSpc>
              <a:spcBef>
                <a:spcPts val="200"/>
              </a:spcBef>
              <a:spcAft>
                <a:spcPts val="0"/>
              </a:spcAft>
              <a:buClr>
                <a:schemeClr val="dk1"/>
              </a:buClr>
              <a:buSzPts val="800"/>
              <a:buNone/>
              <a:defRPr sz="800" b="1"/>
            </a:lvl6pPr>
            <a:lvl7pPr marL="3200400" lvl="6" indent="-228600" algn="l">
              <a:lnSpc>
                <a:spcPct val="100000"/>
              </a:lnSpc>
              <a:spcBef>
                <a:spcPts val="200"/>
              </a:spcBef>
              <a:spcAft>
                <a:spcPts val="0"/>
              </a:spcAft>
              <a:buClr>
                <a:schemeClr val="dk1"/>
              </a:buClr>
              <a:buSzPts val="800"/>
              <a:buNone/>
              <a:defRPr sz="800" b="1"/>
            </a:lvl7pPr>
            <a:lvl8pPr marL="3657600" lvl="7" indent="-228600" algn="l">
              <a:lnSpc>
                <a:spcPct val="100000"/>
              </a:lnSpc>
              <a:spcBef>
                <a:spcPts val="200"/>
              </a:spcBef>
              <a:spcAft>
                <a:spcPts val="0"/>
              </a:spcAft>
              <a:buClr>
                <a:schemeClr val="dk1"/>
              </a:buClr>
              <a:buSzPts val="800"/>
              <a:buNone/>
              <a:defRPr sz="800" b="1"/>
            </a:lvl8pPr>
            <a:lvl9pPr marL="4114800" lvl="8" indent="-228600" algn="l">
              <a:lnSpc>
                <a:spcPct val="100000"/>
              </a:lnSpc>
              <a:spcBef>
                <a:spcPts val="200"/>
              </a:spcBef>
              <a:spcAft>
                <a:spcPts val="0"/>
              </a:spcAft>
              <a:buClr>
                <a:schemeClr val="dk1"/>
              </a:buClr>
              <a:buSzPts val="800"/>
              <a:buNone/>
              <a:defRPr sz="800" b="1"/>
            </a:lvl9pPr>
          </a:lstStyle>
          <a:p>
            <a:endParaRPr/>
          </a:p>
        </p:txBody>
      </p:sp>
      <p:sp>
        <p:nvSpPr>
          <p:cNvPr id="43" name="Google Shape;43;p38"/>
          <p:cNvSpPr txBox="1">
            <a:spLocks noGrp="1"/>
          </p:cNvSpPr>
          <p:nvPr>
            <p:ph type="body" idx="2"/>
          </p:nvPr>
        </p:nvSpPr>
        <p:spPr>
          <a:xfrm>
            <a:off x="228600" y="1087438"/>
            <a:ext cx="2020094" cy="1975644"/>
          </a:xfrm>
          <a:prstGeom prst="rect">
            <a:avLst/>
          </a:prstGeom>
          <a:noFill/>
          <a:ln>
            <a:noFill/>
          </a:ln>
        </p:spPr>
        <p:txBody>
          <a:bodyPr spcFirstLastPara="1" wrap="square" lIns="45725" tIns="22850" rIns="45725" bIns="22850" anchor="t" anchorCtr="0">
            <a:normAutofit/>
          </a:bodyPr>
          <a:lstStyle>
            <a:lvl1pPr marL="457200" lvl="0" indent="-304800" algn="l">
              <a:lnSpc>
                <a:spcPct val="100000"/>
              </a:lnSpc>
              <a:spcBef>
                <a:spcPts val="200"/>
              </a:spcBef>
              <a:spcAft>
                <a:spcPts val="0"/>
              </a:spcAft>
              <a:buClr>
                <a:schemeClr val="dk1"/>
              </a:buClr>
              <a:buSzPts val="1200"/>
              <a:buChar char="•"/>
              <a:defRPr sz="1200"/>
            </a:lvl1pPr>
            <a:lvl2pPr marL="914400" lvl="1" indent="-292100" algn="l">
              <a:lnSpc>
                <a:spcPct val="100000"/>
              </a:lnSpc>
              <a:spcBef>
                <a:spcPts val="200"/>
              </a:spcBef>
              <a:spcAft>
                <a:spcPts val="0"/>
              </a:spcAft>
              <a:buClr>
                <a:schemeClr val="dk1"/>
              </a:buClr>
              <a:buSzPts val="1000"/>
              <a:buChar char="–"/>
              <a:defRPr sz="1000"/>
            </a:lvl2pPr>
            <a:lvl3pPr marL="1371600" lvl="2" indent="-285750" algn="l">
              <a:lnSpc>
                <a:spcPct val="100000"/>
              </a:lnSpc>
              <a:spcBef>
                <a:spcPts val="200"/>
              </a:spcBef>
              <a:spcAft>
                <a:spcPts val="0"/>
              </a:spcAft>
              <a:buClr>
                <a:schemeClr val="dk1"/>
              </a:buClr>
              <a:buSzPts val="900"/>
              <a:buChar char="•"/>
              <a:defRPr sz="900"/>
            </a:lvl3pPr>
            <a:lvl4pPr marL="1828800" lvl="3" indent="-279400" algn="l">
              <a:lnSpc>
                <a:spcPct val="100000"/>
              </a:lnSpc>
              <a:spcBef>
                <a:spcPts val="200"/>
              </a:spcBef>
              <a:spcAft>
                <a:spcPts val="0"/>
              </a:spcAft>
              <a:buClr>
                <a:schemeClr val="dk1"/>
              </a:buClr>
              <a:buSzPts val="800"/>
              <a:buChar char="–"/>
              <a:defRPr sz="800"/>
            </a:lvl4pPr>
            <a:lvl5pPr marL="2286000" lvl="4" indent="-279400" algn="l">
              <a:lnSpc>
                <a:spcPct val="100000"/>
              </a:lnSpc>
              <a:spcBef>
                <a:spcPts val="200"/>
              </a:spcBef>
              <a:spcAft>
                <a:spcPts val="0"/>
              </a:spcAft>
              <a:buClr>
                <a:schemeClr val="dk1"/>
              </a:buClr>
              <a:buSzPts val="800"/>
              <a:buChar char="»"/>
              <a:defRPr sz="800"/>
            </a:lvl5pPr>
            <a:lvl6pPr marL="2743200" lvl="5" indent="-279400" algn="l">
              <a:lnSpc>
                <a:spcPct val="100000"/>
              </a:lnSpc>
              <a:spcBef>
                <a:spcPts val="200"/>
              </a:spcBef>
              <a:spcAft>
                <a:spcPts val="0"/>
              </a:spcAft>
              <a:buClr>
                <a:schemeClr val="dk1"/>
              </a:buClr>
              <a:buSzPts val="800"/>
              <a:buChar char="•"/>
              <a:defRPr sz="800"/>
            </a:lvl6pPr>
            <a:lvl7pPr marL="3200400" lvl="6" indent="-279400" algn="l">
              <a:lnSpc>
                <a:spcPct val="100000"/>
              </a:lnSpc>
              <a:spcBef>
                <a:spcPts val="200"/>
              </a:spcBef>
              <a:spcAft>
                <a:spcPts val="0"/>
              </a:spcAft>
              <a:buClr>
                <a:schemeClr val="dk1"/>
              </a:buClr>
              <a:buSzPts val="800"/>
              <a:buChar char="•"/>
              <a:defRPr sz="800"/>
            </a:lvl7pPr>
            <a:lvl8pPr marL="3657600" lvl="7" indent="-279400" algn="l">
              <a:lnSpc>
                <a:spcPct val="100000"/>
              </a:lnSpc>
              <a:spcBef>
                <a:spcPts val="200"/>
              </a:spcBef>
              <a:spcAft>
                <a:spcPts val="0"/>
              </a:spcAft>
              <a:buClr>
                <a:schemeClr val="dk1"/>
              </a:buClr>
              <a:buSzPts val="800"/>
              <a:buChar char="•"/>
              <a:defRPr sz="800"/>
            </a:lvl8pPr>
            <a:lvl9pPr marL="4114800" lvl="8" indent="-279400" algn="l">
              <a:lnSpc>
                <a:spcPct val="100000"/>
              </a:lnSpc>
              <a:spcBef>
                <a:spcPts val="200"/>
              </a:spcBef>
              <a:spcAft>
                <a:spcPts val="0"/>
              </a:spcAft>
              <a:buClr>
                <a:schemeClr val="dk1"/>
              </a:buClr>
              <a:buSzPts val="800"/>
              <a:buChar char="•"/>
              <a:defRPr sz="800"/>
            </a:lvl9pPr>
          </a:lstStyle>
          <a:p>
            <a:endParaRPr/>
          </a:p>
        </p:txBody>
      </p:sp>
      <p:sp>
        <p:nvSpPr>
          <p:cNvPr id="44" name="Google Shape;44;p38"/>
          <p:cNvSpPr txBox="1">
            <a:spLocks noGrp="1"/>
          </p:cNvSpPr>
          <p:nvPr>
            <p:ph type="body" idx="3"/>
          </p:nvPr>
        </p:nvSpPr>
        <p:spPr>
          <a:xfrm>
            <a:off x="2322513" y="767556"/>
            <a:ext cx="2020888" cy="319881"/>
          </a:xfrm>
          <a:prstGeom prst="rect">
            <a:avLst/>
          </a:prstGeom>
          <a:noFill/>
          <a:ln>
            <a:noFill/>
          </a:ln>
        </p:spPr>
        <p:txBody>
          <a:bodyPr spcFirstLastPara="1" wrap="square" lIns="45725" tIns="22850" rIns="45725" bIns="22850" anchor="b" anchorCtr="0">
            <a:normAutofit/>
          </a:bodyPr>
          <a:lstStyle>
            <a:lvl1pPr marL="457200" lvl="0" indent="-228600" algn="l">
              <a:lnSpc>
                <a:spcPct val="100000"/>
              </a:lnSpc>
              <a:spcBef>
                <a:spcPts val="200"/>
              </a:spcBef>
              <a:spcAft>
                <a:spcPts val="0"/>
              </a:spcAft>
              <a:buClr>
                <a:schemeClr val="dk1"/>
              </a:buClr>
              <a:buSzPts val="1200"/>
              <a:buNone/>
              <a:defRPr sz="1200" b="1"/>
            </a:lvl1pPr>
            <a:lvl2pPr marL="914400" lvl="1" indent="-228600" algn="l">
              <a:lnSpc>
                <a:spcPct val="100000"/>
              </a:lnSpc>
              <a:spcBef>
                <a:spcPts val="200"/>
              </a:spcBef>
              <a:spcAft>
                <a:spcPts val="0"/>
              </a:spcAft>
              <a:buClr>
                <a:schemeClr val="dk1"/>
              </a:buClr>
              <a:buSzPts val="1000"/>
              <a:buNone/>
              <a:defRPr sz="1000" b="1"/>
            </a:lvl2pPr>
            <a:lvl3pPr marL="1371600" lvl="2" indent="-228600" algn="l">
              <a:lnSpc>
                <a:spcPct val="100000"/>
              </a:lnSpc>
              <a:spcBef>
                <a:spcPts val="200"/>
              </a:spcBef>
              <a:spcAft>
                <a:spcPts val="0"/>
              </a:spcAft>
              <a:buClr>
                <a:schemeClr val="dk1"/>
              </a:buClr>
              <a:buSzPts val="900"/>
              <a:buNone/>
              <a:defRPr sz="900" b="1"/>
            </a:lvl3pPr>
            <a:lvl4pPr marL="1828800" lvl="3" indent="-228600" algn="l">
              <a:lnSpc>
                <a:spcPct val="100000"/>
              </a:lnSpc>
              <a:spcBef>
                <a:spcPts val="200"/>
              </a:spcBef>
              <a:spcAft>
                <a:spcPts val="0"/>
              </a:spcAft>
              <a:buClr>
                <a:schemeClr val="dk1"/>
              </a:buClr>
              <a:buSzPts val="800"/>
              <a:buNone/>
              <a:defRPr sz="800" b="1"/>
            </a:lvl4pPr>
            <a:lvl5pPr marL="2286000" lvl="4" indent="-228600" algn="l">
              <a:lnSpc>
                <a:spcPct val="100000"/>
              </a:lnSpc>
              <a:spcBef>
                <a:spcPts val="200"/>
              </a:spcBef>
              <a:spcAft>
                <a:spcPts val="0"/>
              </a:spcAft>
              <a:buClr>
                <a:schemeClr val="dk1"/>
              </a:buClr>
              <a:buSzPts val="800"/>
              <a:buNone/>
              <a:defRPr sz="800" b="1"/>
            </a:lvl5pPr>
            <a:lvl6pPr marL="2743200" lvl="5" indent="-228600" algn="l">
              <a:lnSpc>
                <a:spcPct val="100000"/>
              </a:lnSpc>
              <a:spcBef>
                <a:spcPts val="200"/>
              </a:spcBef>
              <a:spcAft>
                <a:spcPts val="0"/>
              </a:spcAft>
              <a:buClr>
                <a:schemeClr val="dk1"/>
              </a:buClr>
              <a:buSzPts val="800"/>
              <a:buNone/>
              <a:defRPr sz="800" b="1"/>
            </a:lvl6pPr>
            <a:lvl7pPr marL="3200400" lvl="6" indent="-228600" algn="l">
              <a:lnSpc>
                <a:spcPct val="100000"/>
              </a:lnSpc>
              <a:spcBef>
                <a:spcPts val="200"/>
              </a:spcBef>
              <a:spcAft>
                <a:spcPts val="0"/>
              </a:spcAft>
              <a:buClr>
                <a:schemeClr val="dk1"/>
              </a:buClr>
              <a:buSzPts val="800"/>
              <a:buNone/>
              <a:defRPr sz="800" b="1"/>
            </a:lvl7pPr>
            <a:lvl8pPr marL="3657600" lvl="7" indent="-228600" algn="l">
              <a:lnSpc>
                <a:spcPct val="100000"/>
              </a:lnSpc>
              <a:spcBef>
                <a:spcPts val="200"/>
              </a:spcBef>
              <a:spcAft>
                <a:spcPts val="0"/>
              </a:spcAft>
              <a:buClr>
                <a:schemeClr val="dk1"/>
              </a:buClr>
              <a:buSzPts val="800"/>
              <a:buNone/>
              <a:defRPr sz="800" b="1"/>
            </a:lvl8pPr>
            <a:lvl9pPr marL="4114800" lvl="8" indent="-228600" algn="l">
              <a:lnSpc>
                <a:spcPct val="100000"/>
              </a:lnSpc>
              <a:spcBef>
                <a:spcPts val="200"/>
              </a:spcBef>
              <a:spcAft>
                <a:spcPts val="0"/>
              </a:spcAft>
              <a:buClr>
                <a:schemeClr val="dk1"/>
              </a:buClr>
              <a:buSzPts val="800"/>
              <a:buNone/>
              <a:defRPr sz="800" b="1"/>
            </a:lvl9pPr>
          </a:lstStyle>
          <a:p>
            <a:endParaRPr/>
          </a:p>
        </p:txBody>
      </p:sp>
      <p:sp>
        <p:nvSpPr>
          <p:cNvPr id="45" name="Google Shape;45;p38"/>
          <p:cNvSpPr txBox="1">
            <a:spLocks noGrp="1"/>
          </p:cNvSpPr>
          <p:nvPr>
            <p:ph type="body" idx="4"/>
          </p:nvPr>
        </p:nvSpPr>
        <p:spPr>
          <a:xfrm>
            <a:off x="2322513" y="1087438"/>
            <a:ext cx="2020888" cy="1975644"/>
          </a:xfrm>
          <a:prstGeom prst="rect">
            <a:avLst/>
          </a:prstGeom>
          <a:noFill/>
          <a:ln>
            <a:noFill/>
          </a:ln>
        </p:spPr>
        <p:txBody>
          <a:bodyPr spcFirstLastPara="1" wrap="square" lIns="45725" tIns="22850" rIns="45725" bIns="22850" anchor="t" anchorCtr="0">
            <a:normAutofit/>
          </a:bodyPr>
          <a:lstStyle>
            <a:lvl1pPr marL="457200" lvl="0" indent="-304800" algn="l">
              <a:lnSpc>
                <a:spcPct val="100000"/>
              </a:lnSpc>
              <a:spcBef>
                <a:spcPts val="200"/>
              </a:spcBef>
              <a:spcAft>
                <a:spcPts val="0"/>
              </a:spcAft>
              <a:buClr>
                <a:schemeClr val="dk1"/>
              </a:buClr>
              <a:buSzPts val="1200"/>
              <a:buChar char="•"/>
              <a:defRPr sz="1200"/>
            </a:lvl1pPr>
            <a:lvl2pPr marL="914400" lvl="1" indent="-292100" algn="l">
              <a:lnSpc>
                <a:spcPct val="100000"/>
              </a:lnSpc>
              <a:spcBef>
                <a:spcPts val="200"/>
              </a:spcBef>
              <a:spcAft>
                <a:spcPts val="0"/>
              </a:spcAft>
              <a:buClr>
                <a:schemeClr val="dk1"/>
              </a:buClr>
              <a:buSzPts val="1000"/>
              <a:buChar char="–"/>
              <a:defRPr sz="1000"/>
            </a:lvl2pPr>
            <a:lvl3pPr marL="1371600" lvl="2" indent="-285750" algn="l">
              <a:lnSpc>
                <a:spcPct val="100000"/>
              </a:lnSpc>
              <a:spcBef>
                <a:spcPts val="200"/>
              </a:spcBef>
              <a:spcAft>
                <a:spcPts val="0"/>
              </a:spcAft>
              <a:buClr>
                <a:schemeClr val="dk1"/>
              </a:buClr>
              <a:buSzPts val="900"/>
              <a:buChar char="•"/>
              <a:defRPr sz="900"/>
            </a:lvl3pPr>
            <a:lvl4pPr marL="1828800" lvl="3" indent="-279400" algn="l">
              <a:lnSpc>
                <a:spcPct val="100000"/>
              </a:lnSpc>
              <a:spcBef>
                <a:spcPts val="200"/>
              </a:spcBef>
              <a:spcAft>
                <a:spcPts val="0"/>
              </a:spcAft>
              <a:buClr>
                <a:schemeClr val="dk1"/>
              </a:buClr>
              <a:buSzPts val="800"/>
              <a:buChar char="–"/>
              <a:defRPr sz="800"/>
            </a:lvl4pPr>
            <a:lvl5pPr marL="2286000" lvl="4" indent="-279400" algn="l">
              <a:lnSpc>
                <a:spcPct val="100000"/>
              </a:lnSpc>
              <a:spcBef>
                <a:spcPts val="200"/>
              </a:spcBef>
              <a:spcAft>
                <a:spcPts val="0"/>
              </a:spcAft>
              <a:buClr>
                <a:schemeClr val="dk1"/>
              </a:buClr>
              <a:buSzPts val="800"/>
              <a:buChar char="»"/>
              <a:defRPr sz="800"/>
            </a:lvl5pPr>
            <a:lvl6pPr marL="2743200" lvl="5" indent="-279400" algn="l">
              <a:lnSpc>
                <a:spcPct val="100000"/>
              </a:lnSpc>
              <a:spcBef>
                <a:spcPts val="200"/>
              </a:spcBef>
              <a:spcAft>
                <a:spcPts val="0"/>
              </a:spcAft>
              <a:buClr>
                <a:schemeClr val="dk1"/>
              </a:buClr>
              <a:buSzPts val="800"/>
              <a:buChar char="•"/>
              <a:defRPr sz="800"/>
            </a:lvl6pPr>
            <a:lvl7pPr marL="3200400" lvl="6" indent="-279400" algn="l">
              <a:lnSpc>
                <a:spcPct val="100000"/>
              </a:lnSpc>
              <a:spcBef>
                <a:spcPts val="200"/>
              </a:spcBef>
              <a:spcAft>
                <a:spcPts val="0"/>
              </a:spcAft>
              <a:buClr>
                <a:schemeClr val="dk1"/>
              </a:buClr>
              <a:buSzPts val="800"/>
              <a:buChar char="•"/>
              <a:defRPr sz="800"/>
            </a:lvl7pPr>
            <a:lvl8pPr marL="3657600" lvl="7" indent="-279400" algn="l">
              <a:lnSpc>
                <a:spcPct val="100000"/>
              </a:lnSpc>
              <a:spcBef>
                <a:spcPts val="200"/>
              </a:spcBef>
              <a:spcAft>
                <a:spcPts val="0"/>
              </a:spcAft>
              <a:buClr>
                <a:schemeClr val="dk1"/>
              </a:buClr>
              <a:buSzPts val="800"/>
              <a:buChar char="•"/>
              <a:defRPr sz="800"/>
            </a:lvl8pPr>
            <a:lvl9pPr marL="4114800" lvl="8" indent="-279400" algn="l">
              <a:lnSpc>
                <a:spcPct val="100000"/>
              </a:lnSpc>
              <a:spcBef>
                <a:spcPts val="200"/>
              </a:spcBef>
              <a:spcAft>
                <a:spcPts val="0"/>
              </a:spcAft>
              <a:buClr>
                <a:schemeClr val="dk1"/>
              </a:buClr>
              <a:buSzPts val="800"/>
              <a:buChar char="•"/>
              <a:defRPr sz="800"/>
            </a:lvl9pPr>
          </a:lstStyle>
          <a:p>
            <a:endParaRPr/>
          </a:p>
        </p:txBody>
      </p:sp>
      <p:sp>
        <p:nvSpPr>
          <p:cNvPr id="46" name="Google Shape;46;p38"/>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47" name="Google Shape;47;p38"/>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48" name="Google Shape;48;p38"/>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39"/>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51" name="Google Shape;51;p39"/>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52" name="Google Shape;52;p39"/>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53" name="Google Shape;53;p39"/>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40"/>
          <p:cNvSpPr txBox="1">
            <a:spLocks noGrp="1"/>
          </p:cNvSpPr>
          <p:nvPr>
            <p:ph type="title"/>
          </p:nvPr>
        </p:nvSpPr>
        <p:spPr>
          <a:xfrm>
            <a:off x="228600" y="136525"/>
            <a:ext cx="1504157" cy="581025"/>
          </a:xfrm>
          <a:prstGeom prst="rect">
            <a:avLst/>
          </a:prstGeom>
          <a:noFill/>
          <a:ln>
            <a:noFill/>
          </a:ln>
        </p:spPr>
        <p:txBody>
          <a:bodyPr spcFirstLastPara="1" wrap="square" lIns="45725" tIns="22850" rIns="45725" bIns="22850" anchor="b" anchorCtr="0">
            <a:normAutofit/>
          </a:bodyPr>
          <a:lstStyle>
            <a:lvl1pPr lvl="0" algn="l">
              <a:lnSpc>
                <a:spcPct val="100000"/>
              </a:lnSpc>
              <a:spcBef>
                <a:spcPts val="0"/>
              </a:spcBef>
              <a:spcAft>
                <a:spcPts val="0"/>
              </a:spcAft>
              <a:buClr>
                <a:schemeClr val="dk1"/>
              </a:buClr>
              <a:buSzPts val="1000"/>
              <a:buFont typeface="Calibri"/>
              <a:buNone/>
              <a:defRPr sz="1000" b="1"/>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56" name="Google Shape;56;p40"/>
          <p:cNvSpPr txBox="1">
            <a:spLocks noGrp="1"/>
          </p:cNvSpPr>
          <p:nvPr>
            <p:ph type="body" idx="1"/>
          </p:nvPr>
        </p:nvSpPr>
        <p:spPr>
          <a:xfrm>
            <a:off x="1787525" y="136525"/>
            <a:ext cx="2555875" cy="2926557"/>
          </a:xfrm>
          <a:prstGeom prst="rect">
            <a:avLst/>
          </a:prstGeom>
          <a:noFill/>
          <a:ln>
            <a:noFill/>
          </a:ln>
        </p:spPr>
        <p:txBody>
          <a:bodyPr spcFirstLastPara="1" wrap="square" lIns="45725" tIns="22850" rIns="45725" bIns="22850" anchor="t" anchorCtr="0">
            <a:normAutofit/>
          </a:bodyPr>
          <a:lstStyle>
            <a:lvl1pPr marL="457200" lvl="0" indent="-330200" algn="l">
              <a:lnSpc>
                <a:spcPct val="100000"/>
              </a:lnSpc>
              <a:spcBef>
                <a:spcPts val="300"/>
              </a:spcBef>
              <a:spcAft>
                <a:spcPts val="0"/>
              </a:spcAft>
              <a:buClr>
                <a:schemeClr val="dk1"/>
              </a:buClr>
              <a:buSzPts val="1600"/>
              <a:buChar char="•"/>
              <a:defRPr sz="1600"/>
            </a:lvl1pPr>
            <a:lvl2pPr marL="914400" lvl="1" indent="-317500" algn="l">
              <a:lnSpc>
                <a:spcPct val="100000"/>
              </a:lnSpc>
              <a:spcBef>
                <a:spcPts val="300"/>
              </a:spcBef>
              <a:spcAft>
                <a:spcPts val="0"/>
              </a:spcAft>
              <a:buClr>
                <a:schemeClr val="dk1"/>
              </a:buClr>
              <a:buSzPts val="1400"/>
              <a:buChar char="–"/>
              <a:defRPr sz="1400"/>
            </a:lvl2pPr>
            <a:lvl3pPr marL="1371600" lvl="2" indent="-304800" algn="l">
              <a:lnSpc>
                <a:spcPct val="100000"/>
              </a:lnSpc>
              <a:spcBef>
                <a:spcPts val="200"/>
              </a:spcBef>
              <a:spcAft>
                <a:spcPts val="0"/>
              </a:spcAft>
              <a:buClr>
                <a:schemeClr val="dk1"/>
              </a:buClr>
              <a:buSzPts val="1200"/>
              <a:buChar char="•"/>
              <a:defRPr sz="1200"/>
            </a:lvl3pPr>
            <a:lvl4pPr marL="1828800" lvl="3" indent="-292100" algn="l">
              <a:lnSpc>
                <a:spcPct val="100000"/>
              </a:lnSpc>
              <a:spcBef>
                <a:spcPts val="200"/>
              </a:spcBef>
              <a:spcAft>
                <a:spcPts val="0"/>
              </a:spcAft>
              <a:buClr>
                <a:schemeClr val="dk1"/>
              </a:buClr>
              <a:buSzPts val="1000"/>
              <a:buChar char="–"/>
              <a:defRPr sz="1000"/>
            </a:lvl4pPr>
            <a:lvl5pPr marL="2286000" lvl="4" indent="-292100" algn="l">
              <a:lnSpc>
                <a:spcPct val="100000"/>
              </a:lnSpc>
              <a:spcBef>
                <a:spcPts val="200"/>
              </a:spcBef>
              <a:spcAft>
                <a:spcPts val="0"/>
              </a:spcAft>
              <a:buClr>
                <a:schemeClr val="dk1"/>
              </a:buClr>
              <a:buSzPts val="1000"/>
              <a:buChar char="»"/>
              <a:defRPr sz="1000"/>
            </a:lvl5pPr>
            <a:lvl6pPr marL="2743200" lvl="5" indent="-292100" algn="l">
              <a:lnSpc>
                <a:spcPct val="100000"/>
              </a:lnSpc>
              <a:spcBef>
                <a:spcPts val="200"/>
              </a:spcBef>
              <a:spcAft>
                <a:spcPts val="0"/>
              </a:spcAft>
              <a:buClr>
                <a:schemeClr val="dk1"/>
              </a:buClr>
              <a:buSzPts val="1000"/>
              <a:buChar char="•"/>
              <a:defRPr sz="1000"/>
            </a:lvl6pPr>
            <a:lvl7pPr marL="3200400" lvl="6" indent="-292100" algn="l">
              <a:lnSpc>
                <a:spcPct val="100000"/>
              </a:lnSpc>
              <a:spcBef>
                <a:spcPts val="200"/>
              </a:spcBef>
              <a:spcAft>
                <a:spcPts val="0"/>
              </a:spcAft>
              <a:buClr>
                <a:schemeClr val="dk1"/>
              </a:buClr>
              <a:buSzPts val="1000"/>
              <a:buChar char="•"/>
              <a:defRPr sz="1000"/>
            </a:lvl7pPr>
            <a:lvl8pPr marL="3657600" lvl="7" indent="-292100" algn="l">
              <a:lnSpc>
                <a:spcPct val="100000"/>
              </a:lnSpc>
              <a:spcBef>
                <a:spcPts val="200"/>
              </a:spcBef>
              <a:spcAft>
                <a:spcPts val="0"/>
              </a:spcAft>
              <a:buClr>
                <a:schemeClr val="dk1"/>
              </a:buClr>
              <a:buSzPts val="1000"/>
              <a:buChar char="•"/>
              <a:defRPr sz="1000"/>
            </a:lvl8pPr>
            <a:lvl9pPr marL="4114800" lvl="8" indent="-292100" algn="l">
              <a:lnSpc>
                <a:spcPct val="100000"/>
              </a:lnSpc>
              <a:spcBef>
                <a:spcPts val="200"/>
              </a:spcBef>
              <a:spcAft>
                <a:spcPts val="0"/>
              </a:spcAft>
              <a:buClr>
                <a:schemeClr val="dk1"/>
              </a:buClr>
              <a:buSzPts val="1000"/>
              <a:buChar char="•"/>
              <a:defRPr sz="1000"/>
            </a:lvl9pPr>
          </a:lstStyle>
          <a:p>
            <a:endParaRPr/>
          </a:p>
        </p:txBody>
      </p:sp>
      <p:sp>
        <p:nvSpPr>
          <p:cNvPr id="57" name="Google Shape;57;p40"/>
          <p:cNvSpPr txBox="1">
            <a:spLocks noGrp="1"/>
          </p:cNvSpPr>
          <p:nvPr>
            <p:ph type="body" idx="2"/>
          </p:nvPr>
        </p:nvSpPr>
        <p:spPr>
          <a:xfrm>
            <a:off x="228600" y="717550"/>
            <a:ext cx="1504157" cy="2345532"/>
          </a:xfrm>
          <a:prstGeom prst="rect">
            <a:avLst/>
          </a:prstGeom>
          <a:noFill/>
          <a:ln>
            <a:noFill/>
          </a:ln>
        </p:spPr>
        <p:txBody>
          <a:bodyPr spcFirstLastPara="1" wrap="square" lIns="45725" tIns="22850" rIns="45725" bIns="22850" anchor="t" anchorCtr="0">
            <a:normAutofit/>
          </a:bodyPr>
          <a:lstStyle>
            <a:lvl1pPr marL="457200" lvl="0" indent="-228600" algn="l">
              <a:lnSpc>
                <a:spcPct val="100000"/>
              </a:lnSpc>
              <a:spcBef>
                <a:spcPts val="100"/>
              </a:spcBef>
              <a:spcAft>
                <a:spcPts val="0"/>
              </a:spcAft>
              <a:buClr>
                <a:schemeClr val="dk1"/>
              </a:buClr>
              <a:buSzPts val="700"/>
              <a:buNone/>
              <a:defRPr sz="700"/>
            </a:lvl1pPr>
            <a:lvl2pPr marL="914400" lvl="1" indent="-228600" algn="l">
              <a:lnSpc>
                <a:spcPct val="100000"/>
              </a:lnSpc>
              <a:spcBef>
                <a:spcPts val="100"/>
              </a:spcBef>
              <a:spcAft>
                <a:spcPts val="0"/>
              </a:spcAft>
              <a:buClr>
                <a:schemeClr val="dk1"/>
              </a:buClr>
              <a:buSzPts val="600"/>
              <a:buNone/>
              <a:defRPr sz="600"/>
            </a:lvl2pPr>
            <a:lvl3pPr marL="1371600" lvl="2" indent="-228600" algn="l">
              <a:lnSpc>
                <a:spcPct val="100000"/>
              </a:lnSpc>
              <a:spcBef>
                <a:spcPts val="100"/>
              </a:spcBef>
              <a:spcAft>
                <a:spcPts val="0"/>
              </a:spcAft>
              <a:buClr>
                <a:schemeClr val="dk1"/>
              </a:buClr>
              <a:buSzPts val="500"/>
              <a:buNone/>
              <a:defRPr sz="500"/>
            </a:lvl3pPr>
            <a:lvl4pPr marL="1828800" lvl="3" indent="-228600" algn="l">
              <a:lnSpc>
                <a:spcPct val="100000"/>
              </a:lnSpc>
              <a:spcBef>
                <a:spcPts val="100"/>
              </a:spcBef>
              <a:spcAft>
                <a:spcPts val="0"/>
              </a:spcAft>
              <a:buClr>
                <a:schemeClr val="dk1"/>
              </a:buClr>
              <a:buSzPts val="500"/>
              <a:buNone/>
              <a:defRPr sz="500"/>
            </a:lvl4pPr>
            <a:lvl5pPr marL="2286000" lvl="4" indent="-228600" algn="l">
              <a:lnSpc>
                <a:spcPct val="100000"/>
              </a:lnSpc>
              <a:spcBef>
                <a:spcPts val="100"/>
              </a:spcBef>
              <a:spcAft>
                <a:spcPts val="0"/>
              </a:spcAft>
              <a:buClr>
                <a:schemeClr val="dk1"/>
              </a:buClr>
              <a:buSzPts val="500"/>
              <a:buNone/>
              <a:defRPr sz="500"/>
            </a:lvl5pPr>
            <a:lvl6pPr marL="2743200" lvl="5" indent="-228600" algn="l">
              <a:lnSpc>
                <a:spcPct val="100000"/>
              </a:lnSpc>
              <a:spcBef>
                <a:spcPts val="100"/>
              </a:spcBef>
              <a:spcAft>
                <a:spcPts val="0"/>
              </a:spcAft>
              <a:buClr>
                <a:schemeClr val="dk1"/>
              </a:buClr>
              <a:buSzPts val="500"/>
              <a:buNone/>
              <a:defRPr sz="500"/>
            </a:lvl6pPr>
            <a:lvl7pPr marL="3200400" lvl="6" indent="-228600" algn="l">
              <a:lnSpc>
                <a:spcPct val="100000"/>
              </a:lnSpc>
              <a:spcBef>
                <a:spcPts val="100"/>
              </a:spcBef>
              <a:spcAft>
                <a:spcPts val="0"/>
              </a:spcAft>
              <a:buClr>
                <a:schemeClr val="dk1"/>
              </a:buClr>
              <a:buSzPts val="500"/>
              <a:buNone/>
              <a:defRPr sz="500"/>
            </a:lvl7pPr>
            <a:lvl8pPr marL="3657600" lvl="7" indent="-228600" algn="l">
              <a:lnSpc>
                <a:spcPct val="100000"/>
              </a:lnSpc>
              <a:spcBef>
                <a:spcPts val="100"/>
              </a:spcBef>
              <a:spcAft>
                <a:spcPts val="0"/>
              </a:spcAft>
              <a:buClr>
                <a:schemeClr val="dk1"/>
              </a:buClr>
              <a:buSzPts val="500"/>
              <a:buNone/>
              <a:defRPr sz="500"/>
            </a:lvl8pPr>
            <a:lvl9pPr marL="4114800" lvl="8" indent="-228600" algn="l">
              <a:lnSpc>
                <a:spcPct val="100000"/>
              </a:lnSpc>
              <a:spcBef>
                <a:spcPts val="100"/>
              </a:spcBef>
              <a:spcAft>
                <a:spcPts val="0"/>
              </a:spcAft>
              <a:buClr>
                <a:schemeClr val="dk1"/>
              </a:buClr>
              <a:buSzPts val="500"/>
              <a:buNone/>
              <a:defRPr sz="500"/>
            </a:lvl9pPr>
          </a:lstStyle>
          <a:p>
            <a:endParaRPr/>
          </a:p>
        </p:txBody>
      </p:sp>
      <p:sp>
        <p:nvSpPr>
          <p:cNvPr id="58" name="Google Shape;58;p40"/>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59" name="Google Shape;59;p40"/>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60" name="Google Shape;60;p40"/>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41"/>
          <p:cNvSpPr txBox="1">
            <a:spLocks noGrp="1"/>
          </p:cNvSpPr>
          <p:nvPr>
            <p:ph type="title"/>
          </p:nvPr>
        </p:nvSpPr>
        <p:spPr>
          <a:xfrm>
            <a:off x="896144" y="2400300"/>
            <a:ext cx="2743200" cy="283369"/>
          </a:xfrm>
          <a:prstGeom prst="rect">
            <a:avLst/>
          </a:prstGeom>
          <a:noFill/>
          <a:ln>
            <a:noFill/>
          </a:ln>
        </p:spPr>
        <p:txBody>
          <a:bodyPr spcFirstLastPara="1" wrap="square" lIns="45725" tIns="22850" rIns="45725" bIns="22850" anchor="b" anchorCtr="0">
            <a:normAutofit/>
          </a:bodyPr>
          <a:lstStyle>
            <a:lvl1pPr lvl="0" algn="l">
              <a:lnSpc>
                <a:spcPct val="100000"/>
              </a:lnSpc>
              <a:spcBef>
                <a:spcPts val="0"/>
              </a:spcBef>
              <a:spcAft>
                <a:spcPts val="0"/>
              </a:spcAft>
              <a:buClr>
                <a:schemeClr val="dk1"/>
              </a:buClr>
              <a:buSzPts val="1000"/>
              <a:buFont typeface="Calibri"/>
              <a:buNone/>
              <a:defRPr sz="1000" b="1"/>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63" name="Google Shape;63;p41"/>
          <p:cNvSpPr>
            <a:spLocks noGrp="1"/>
          </p:cNvSpPr>
          <p:nvPr>
            <p:ph type="pic" idx="2"/>
          </p:nvPr>
        </p:nvSpPr>
        <p:spPr>
          <a:xfrm>
            <a:off x="896144" y="306388"/>
            <a:ext cx="2743200" cy="2057400"/>
          </a:xfrm>
          <a:prstGeom prst="rect">
            <a:avLst/>
          </a:prstGeom>
          <a:noFill/>
          <a:ln>
            <a:noFill/>
          </a:ln>
        </p:spPr>
      </p:sp>
      <p:sp>
        <p:nvSpPr>
          <p:cNvPr id="64" name="Google Shape;64;p41"/>
          <p:cNvSpPr txBox="1">
            <a:spLocks noGrp="1"/>
          </p:cNvSpPr>
          <p:nvPr>
            <p:ph type="body" idx="1"/>
          </p:nvPr>
        </p:nvSpPr>
        <p:spPr>
          <a:xfrm>
            <a:off x="896144" y="2683669"/>
            <a:ext cx="2743200" cy="402431"/>
          </a:xfrm>
          <a:prstGeom prst="rect">
            <a:avLst/>
          </a:prstGeom>
          <a:noFill/>
          <a:ln>
            <a:noFill/>
          </a:ln>
        </p:spPr>
        <p:txBody>
          <a:bodyPr spcFirstLastPara="1" wrap="square" lIns="45725" tIns="22850" rIns="45725" bIns="22850" anchor="t" anchorCtr="0">
            <a:normAutofit/>
          </a:bodyPr>
          <a:lstStyle>
            <a:lvl1pPr marL="457200" lvl="0" indent="-228600" algn="l">
              <a:lnSpc>
                <a:spcPct val="100000"/>
              </a:lnSpc>
              <a:spcBef>
                <a:spcPts val="100"/>
              </a:spcBef>
              <a:spcAft>
                <a:spcPts val="0"/>
              </a:spcAft>
              <a:buClr>
                <a:schemeClr val="dk1"/>
              </a:buClr>
              <a:buSzPts val="700"/>
              <a:buNone/>
              <a:defRPr sz="700"/>
            </a:lvl1pPr>
            <a:lvl2pPr marL="914400" lvl="1" indent="-228600" algn="l">
              <a:lnSpc>
                <a:spcPct val="100000"/>
              </a:lnSpc>
              <a:spcBef>
                <a:spcPts val="100"/>
              </a:spcBef>
              <a:spcAft>
                <a:spcPts val="0"/>
              </a:spcAft>
              <a:buClr>
                <a:schemeClr val="dk1"/>
              </a:buClr>
              <a:buSzPts val="600"/>
              <a:buNone/>
              <a:defRPr sz="600"/>
            </a:lvl2pPr>
            <a:lvl3pPr marL="1371600" lvl="2" indent="-228600" algn="l">
              <a:lnSpc>
                <a:spcPct val="100000"/>
              </a:lnSpc>
              <a:spcBef>
                <a:spcPts val="100"/>
              </a:spcBef>
              <a:spcAft>
                <a:spcPts val="0"/>
              </a:spcAft>
              <a:buClr>
                <a:schemeClr val="dk1"/>
              </a:buClr>
              <a:buSzPts val="500"/>
              <a:buNone/>
              <a:defRPr sz="500"/>
            </a:lvl3pPr>
            <a:lvl4pPr marL="1828800" lvl="3" indent="-228600" algn="l">
              <a:lnSpc>
                <a:spcPct val="100000"/>
              </a:lnSpc>
              <a:spcBef>
                <a:spcPts val="100"/>
              </a:spcBef>
              <a:spcAft>
                <a:spcPts val="0"/>
              </a:spcAft>
              <a:buClr>
                <a:schemeClr val="dk1"/>
              </a:buClr>
              <a:buSzPts val="500"/>
              <a:buNone/>
              <a:defRPr sz="500"/>
            </a:lvl4pPr>
            <a:lvl5pPr marL="2286000" lvl="4" indent="-228600" algn="l">
              <a:lnSpc>
                <a:spcPct val="100000"/>
              </a:lnSpc>
              <a:spcBef>
                <a:spcPts val="100"/>
              </a:spcBef>
              <a:spcAft>
                <a:spcPts val="0"/>
              </a:spcAft>
              <a:buClr>
                <a:schemeClr val="dk1"/>
              </a:buClr>
              <a:buSzPts val="500"/>
              <a:buNone/>
              <a:defRPr sz="500"/>
            </a:lvl5pPr>
            <a:lvl6pPr marL="2743200" lvl="5" indent="-228600" algn="l">
              <a:lnSpc>
                <a:spcPct val="100000"/>
              </a:lnSpc>
              <a:spcBef>
                <a:spcPts val="100"/>
              </a:spcBef>
              <a:spcAft>
                <a:spcPts val="0"/>
              </a:spcAft>
              <a:buClr>
                <a:schemeClr val="dk1"/>
              </a:buClr>
              <a:buSzPts val="500"/>
              <a:buNone/>
              <a:defRPr sz="500"/>
            </a:lvl6pPr>
            <a:lvl7pPr marL="3200400" lvl="6" indent="-228600" algn="l">
              <a:lnSpc>
                <a:spcPct val="100000"/>
              </a:lnSpc>
              <a:spcBef>
                <a:spcPts val="100"/>
              </a:spcBef>
              <a:spcAft>
                <a:spcPts val="0"/>
              </a:spcAft>
              <a:buClr>
                <a:schemeClr val="dk1"/>
              </a:buClr>
              <a:buSzPts val="500"/>
              <a:buNone/>
              <a:defRPr sz="500"/>
            </a:lvl7pPr>
            <a:lvl8pPr marL="3657600" lvl="7" indent="-228600" algn="l">
              <a:lnSpc>
                <a:spcPct val="100000"/>
              </a:lnSpc>
              <a:spcBef>
                <a:spcPts val="100"/>
              </a:spcBef>
              <a:spcAft>
                <a:spcPts val="0"/>
              </a:spcAft>
              <a:buClr>
                <a:schemeClr val="dk1"/>
              </a:buClr>
              <a:buSzPts val="500"/>
              <a:buNone/>
              <a:defRPr sz="500"/>
            </a:lvl8pPr>
            <a:lvl9pPr marL="4114800" lvl="8" indent="-228600" algn="l">
              <a:lnSpc>
                <a:spcPct val="100000"/>
              </a:lnSpc>
              <a:spcBef>
                <a:spcPts val="100"/>
              </a:spcBef>
              <a:spcAft>
                <a:spcPts val="0"/>
              </a:spcAft>
              <a:buClr>
                <a:schemeClr val="dk1"/>
              </a:buClr>
              <a:buSzPts val="500"/>
              <a:buNone/>
              <a:defRPr sz="500"/>
            </a:lvl9pPr>
          </a:lstStyle>
          <a:p>
            <a:endParaRPr/>
          </a:p>
        </p:txBody>
      </p:sp>
      <p:sp>
        <p:nvSpPr>
          <p:cNvPr id="65" name="Google Shape;65;p41"/>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66" name="Google Shape;66;p41"/>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67" name="Google Shape;67;p41"/>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2"/>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marR="0" lvl="0" algn="ctr" rtl="0">
              <a:lnSpc>
                <a:spcPct val="100000"/>
              </a:lnSpc>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9pPr>
          </a:lstStyle>
          <a:p>
            <a:endParaRPr/>
          </a:p>
        </p:txBody>
      </p:sp>
      <p:sp>
        <p:nvSpPr>
          <p:cNvPr id="7" name="Google Shape;7;p32"/>
          <p:cNvSpPr txBox="1">
            <a:spLocks noGrp="1"/>
          </p:cNvSpPr>
          <p:nvPr>
            <p:ph type="body" idx="1"/>
          </p:nvPr>
        </p:nvSpPr>
        <p:spPr>
          <a:xfrm>
            <a:off x="228600" y="800100"/>
            <a:ext cx="4114800" cy="2262982"/>
          </a:xfrm>
          <a:prstGeom prst="rect">
            <a:avLst/>
          </a:prstGeom>
          <a:noFill/>
          <a:ln>
            <a:noFill/>
          </a:ln>
        </p:spPr>
        <p:txBody>
          <a:bodyPr spcFirstLastPara="1" wrap="square" lIns="45725" tIns="22850" rIns="45725" bIns="22850" anchor="t" anchorCtr="0">
            <a:normAutofit/>
          </a:bodyPr>
          <a:lstStyle>
            <a:lvl1pPr marL="457200" marR="0" lvl="0"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17500" algn="l" rtl="0">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4pPr>
            <a:lvl5pPr marL="2286000" marR="0" lvl="4"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5pPr>
            <a:lvl6pPr marL="2743200" marR="0" lvl="5"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6pPr>
            <a:lvl7pPr marL="3200400" marR="0" lvl="6"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7pPr>
            <a:lvl8pPr marL="3657600" marR="0" lvl="7"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8pPr>
            <a:lvl9pPr marL="4114800" marR="0" lvl="8"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8" name="Google Shape;8;p32"/>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marR="0" lvl="0" algn="l" rtl="0">
              <a:lnSpc>
                <a:spcPct val="100000"/>
              </a:lnSpc>
              <a:spcBef>
                <a:spcPts val="0"/>
              </a:spcBef>
              <a:spcAft>
                <a:spcPts val="0"/>
              </a:spcAft>
              <a:buClr>
                <a:srgbClr val="000000"/>
              </a:buClr>
              <a:buSzPts val="700"/>
              <a:buFont typeface="Arial"/>
              <a:buNone/>
              <a:defRPr sz="6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9" name="Google Shape;9;p32"/>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marR="0" lvl="0" algn="ctr" rtl="0">
              <a:lnSpc>
                <a:spcPct val="100000"/>
              </a:lnSpc>
              <a:spcBef>
                <a:spcPts val="0"/>
              </a:spcBef>
              <a:spcAft>
                <a:spcPts val="0"/>
              </a:spcAft>
              <a:buClr>
                <a:srgbClr val="000000"/>
              </a:buClr>
              <a:buSzPts val="700"/>
              <a:buFont typeface="Arial"/>
              <a:buNone/>
              <a:defRPr sz="6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0" name="Google Shape;10;p32"/>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0"/>
        <p:cNvGrpSpPr/>
        <p:nvPr/>
      </p:nvGrpSpPr>
      <p:grpSpPr>
        <a:xfrm>
          <a:off x="0" y="0"/>
          <a:ext cx="0" cy="0"/>
          <a:chOff x="0" y="0"/>
          <a:chExt cx="0" cy="0"/>
        </a:xfrm>
      </p:grpSpPr>
      <p:sp>
        <p:nvSpPr>
          <p:cNvPr id="81" name="Google Shape;81;p4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82" name="Google Shape;82;p4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3" name="Google Shape;83;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g"/><Relationship Id="rId7"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oleObject" Target="../embeddings/oleObject2.bin"/><Relationship Id="rId5" Type="http://schemas.openxmlformats.org/officeDocument/2006/relationships/image" Target="../media/image32.jpg"/><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7.jpg"/></Relationships>
</file>

<file path=ppt/slides/_rels/slide23.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12.png"/><Relationship Id="rId7" Type="http://schemas.openxmlformats.org/officeDocument/2006/relationships/image" Target="../media/image41.jp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 Id="rId9" Type="http://schemas.openxmlformats.org/officeDocument/2006/relationships/image" Target="../media/image43.jpg"/></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2.png"/><Relationship Id="rId7"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 Id="rId9"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52.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52.jp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91818"/>
        </a:solidFill>
        <a:effectLst/>
      </p:bgPr>
    </p:bg>
    <p:spTree>
      <p:nvGrpSpPr>
        <p:cNvPr id="1" name="Shape 128"/>
        <p:cNvGrpSpPr/>
        <p:nvPr/>
      </p:nvGrpSpPr>
      <p:grpSpPr>
        <a:xfrm>
          <a:off x="0" y="0"/>
          <a:ext cx="0" cy="0"/>
          <a:chOff x="0" y="0"/>
          <a:chExt cx="0" cy="0"/>
        </a:xfrm>
      </p:grpSpPr>
      <p:pic>
        <p:nvPicPr>
          <p:cNvPr id="129" name="Google Shape;129;p1"/>
          <p:cNvPicPr preferRelativeResize="0"/>
          <p:nvPr/>
        </p:nvPicPr>
        <p:blipFill rotWithShape="1">
          <a:blip r:embed="rId3">
            <a:alphaModFix amt="44000"/>
          </a:blip>
          <a:srcRect/>
          <a:stretch/>
        </p:blipFill>
        <p:spPr>
          <a:xfrm flipH="1">
            <a:off x="-406819" y="-14004"/>
            <a:ext cx="9620887" cy="5328419"/>
          </a:xfrm>
          <a:prstGeom prst="rect">
            <a:avLst/>
          </a:prstGeom>
          <a:noFill/>
          <a:ln>
            <a:noFill/>
          </a:ln>
        </p:spPr>
      </p:pic>
      <p:cxnSp>
        <p:nvCxnSpPr>
          <p:cNvPr id="130" name="Google Shape;130;p1"/>
          <p:cNvCxnSpPr>
            <a:cxnSpLocks/>
          </p:cNvCxnSpPr>
          <p:nvPr/>
        </p:nvCxnSpPr>
        <p:spPr>
          <a:xfrm>
            <a:off x="798558" y="3648881"/>
            <a:ext cx="6937056" cy="0"/>
          </a:xfrm>
          <a:prstGeom prst="straightConnector1">
            <a:avLst/>
          </a:prstGeom>
          <a:noFill/>
          <a:ln w="9525" cap="flat" cmpd="sng">
            <a:solidFill>
              <a:srgbClr val="FFFFFF"/>
            </a:solidFill>
            <a:prstDash val="solid"/>
            <a:round/>
            <a:headEnd type="none" w="sm" len="sm"/>
            <a:tailEnd type="none" w="sm" len="sm"/>
          </a:ln>
        </p:spPr>
      </p:cxnSp>
      <p:sp>
        <p:nvSpPr>
          <p:cNvPr id="131" name="Google Shape;131;p1"/>
          <p:cNvSpPr/>
          <p:nvPr/>
        </p:nvSpPr>
        <p:spPr>
          <a:xfrm>
            <a:off x="385466" y="4042798"/>
            <a:ext cx="849376" cy="849376"/>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4">
              <a:alphaModFix/>
            </a:blip>
            <a:stretch>
              <a:fillRect/>
            </a:stretch>
          </a:blip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1"/>
          <p:cNvSpPr txBox="1"/>
          <p:nvPr/>
        </p:nvSpPr>
        <p:spPr>
          <a:xfrm>
            <a:off x="461716" y="337109"/>
            <a:ext cx="8832193" cy="309208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rgbClr val="000000"/>
              </a:buClr>
              <a:buSzPts val="5700"/>
              <a:buFont typeface="Arial"/>
              <a:buNone/>
            </a:pPr>
            <a:r>
              <a:rPr lang="en" sz="4800" b="1" i="0" u="none" strike="noStrike" cap="none" dirty="0">
                <a:solidFill>
                  <a:srgbClr val="FFFFFF"/>
                </a:solidFill>
                <a:latin typeface="Roboto"/>
                <a:ea typeface="Roboto"/>
                <a:cs typeface="Roboto"/>
                <a:sym typeface="Roboto"/>
              </a:rPr>
              <a:t>FROM RVS TO TINY HOMES: </a:t>
            </a:r>
          </a:p>
          <a:p>
            <a:pPr marL="0" marR="0" lvl="0" indent="0" algn="l" rtl="0">
              <a:lnSpc>
                <a:spcPct val="110000"/>
              </a:lnSpc>
              <a:spcBef>
                <a:spcPts val="0"/>
              </a:spcBef>
              <a:spcAft>
                <a:spcPts val="0"/>
              </a:spcAft>
              <a:buClr>
                <a:srgbClr val="000000"/>
              </a:buClr>
              <a:buSzPts val="5700"/>
              <a:buFont typeface="Arial"/>
              <a:buNone/>
            </a:pPr>
            <a:r>
              <a:rPr lang="en" sz="4800" b="1" i="0" u="none" strike="noStrike" cap="none" dirty="0">
                <a:solidFill>
                  <a:srgbClr val="FFFFFF"/>
                </a:solidFill>
                <a:latin typeface="Roboto"/>
                <a:ea typeface="Roboto"/>
                <a:cs typeface="Roboto"/>
                <a:sym typeface="Roboto"/>
              </a:rPr>
              <a:t>MARKET TRENDS &amp; HOW TO CAPITALIZE</a:t>
            </a:r>
            <a:endParaRPr sz="4800" b="0" i="0" u="none" strike="noStrike" cap="none" dirty="0">
              <a:solidFill>
                <a:srgbClr val="000000"/>
              </a:solidFill>
              <a:latin typeface="Arial"/>
              <a:ea typeface="Arial"/>
              <a:cs typeface="Arial"/>
              <a:sym typeface="Arial"/>
            </a:endParaRPr>
          </a:p>
        </p:txBody>
      </p:sp>
      <p:sp>
        <p:nvSpPr>
          <p:cNvPr id="133" name="Google Shape;133;p1"/>
          <p:cNvSpPr txBox="1"/>
          <p:nvPr/>
        </p:nvSpPr>
        <p:spPr>
          <a:xfrm>
            <a:off x="1398336" y="3780302"/>
            <a:ext cx="5737500" cy="443400"/>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Clr>
                <a:srgbClr val="000000"/>
              </a:buClr>
              <a:buSzPts val="1200"/>
              <a:buFont typeface="Arial"/>
              <a:buNone/>
            </a:pPr>
            <a:r>
              <a:rPr lang="en" sz="1200" b="0" i="0" u="none" strike="noStrike" cap="none" dirty="0">
                <a:solidFill>
                  <a:srgbClr val="FFFFFF"/>
                </a:solidFill>
                <a:latin typeface="Open Sans"/>
                <a:ea typeface="Open Sans"/>
                <a:cs typeface="Open Sans"/>
                <a:sym typeface="Open Sans"/>
              </a:rPr>
              <a:t>Dive into this lucrative journey and discover the strategies that promise solid returns amidst a flourishing market.</a:t>
            </a:r>
            <a:endParaRPr sz="700" b="0" i="0" u="none" strike="noStrike" cap="none" dirty="0">
              <a:solidFill>
                <a:srgbClr val="000000"/>
              </a:solidFill>
              <a:latin typeface="Arial"/>
              <a:ea typeface="Arial"/>
              <a:cs typeface="Arial"/>
              <a:sym typeface="Arial"/>
            </a:endParaRPr>
          </a:p>
        </p:txBody>
      </p:sp>
      <p:sp>
        <p:nvSpPr>
          <p:cNvPr id="134" name="Google Shape;134;p1"/>
          <p:cNvSpPr txBox="1"/>
          <p:nvPr/>
        </p:nvSpPr>
        <p:spPr>
          <a:xfrm>
            <a:off x="8078249" y="4799767"/>
            <a:ext cx="808576" cy="99022"/>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Clr>
                <a:srgbClr val="000000"/>
              </a:buClr>
              <a:buSzPts val="600"/>
              <a:buFont typeface="Arial"/>
              <a:buNone/>
            </a:pPr>
            <a:r>
              <a:rPr lang="en" sz="600" b="0" i="0" u="none" strike="noStrike" cap="none">
                <a:solidFill>
                  <a:srgbClr val="FFFFFF"/>
                </a:solidFill>
                <a:latin typeface="Open Sans"/>
                <a:ea typeface="Open Sans"/>
                <a:cs typeface="Open Sans"/>
                <a:sym typeface="Open Sans"/>
              </a:rPr>
              <a:t>JAN 2024 EDITION</a:t>
            </a:r>
            <a:endParaRPr sz="700" b="0" i="0" u="none" strike="noStrike" cap="none">
              <a:solidFill>
                <a:srgbClr val="000000"/>
              </a:solidFill>
              <a:latin typeface="Arial"/>
              <a:ea typeface="Arial"/>
              <a:cs typeface="Arial"/>
              <a:sym typeface="Arial"/>
            </a:endParaRPr>
          </a:p>
        </p:txBody>
      </p:sp>
      <p:sp>
        <p:nvSpPr>
          <p:cNvPr id="135" name="Google Shape;135;p1"/>
          <p:cNvSpPr txBox="1"/>
          <p:nvPr/>
        </p:nvSpPr>
        <p:spPr>
          <a:xfrm>
            <a:off x="1394525" y="4647960"/>
            <a:ext cx="3060000" cy="184800"/>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Clr>
                <a:srgbClr val="000000"/>
              </a:buClr>
              <a:buSzPts val="1200"/>
              <a:buFont typeface="Arial"/>
              <a:buNone/>
            </a:pPr>
            <a:r>
              <a:rPr lang="en" sz="1200" b="0" i="0" u="none" strike="noStrike" cap="none">
                <a:solidFill>
                  <a:srgbClr val="FFFFFF"/>
                </a:solidFill>
                <a:latin typeface="Open Sans"/>
                <a:ea typeface="Open Sans"/>
                <a:cs typeface="Open Sans"/>
                <a:sym typeface="Open Sans"/>
              </a:rPr>
              <a:t>PRESENTED BY TANG WYNN</a:t>
            </a:r>
            <a:endParaRPr sz="700" b="0" i="0" u="none" strike="noStrike" cap="none">
              <a:solidFill>
                <a:srgbClr val="000000"/>
              </a:solidFill>
              <a:latin typeface="Arial"/>
              <a:ea typeface="Arial"/>
              <a:cs typeface="Arial"/>
              <a:sym typeface="Arial"/>
            </a:endParaRPr>
          </a:p>
        </p:txBody>
      </p:sp>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0"/>
          <p:cNvSpPr/>
          <p:nvPr/>
        </p:nvSpPr>
        <p:spPr>
          <a:xfrm>
            <a:off x="292000" y="232167"/>
            <a:ext cx="139310" cy="169360"/>
          </a:xfrm>
          <a:custGeom>
            <a:avLst/>
            <a:gdLst/>
            <a:ahLst/>
            <a:cxnLst/>
            <a:rect l="l" t="t" r="r" b="b"/>
            <a:pathLst>
              <a:path w="278619" h="338720" extrusionOk="0">
                <a:moveTo>
                  <a:pt x="0" y="0"/>
                </a:moveTo>
                <a:lnTo>
                  <a:pt x="278619" y="0"/>
                </a:lnTo>
                <a:lnTo>
                  <a:pt x="278619" y="338720"/>
                </a:lnTo>
                <a:lnTo>
                  <a:pt x="0" y="338720"/>
                </a:lnTo>
                <a:lnTo>
                  <a:pt x="0" y="0"/>
                </a:lnTo>
                <a:close/>
              </a:path>
            </a:pathLst>
          </a:custGeom>
          <a:blipFill rotWithShape="1">
            <a:blip r:embed="rId3">
              <a:alphaModFix/>
            </a:blip>
            <a:stretch>
              <a:fillRect/>
            </a:stretch>
          </a:blipFill>
          <a:ln>
            <a:noFill/>
          </a:ln>
        </p:spPr>
        <p:txBody>
          <a:bodyPr/>
          <a:lstStyle/>
          <a:p>
            <a:endParaRPr lang="en-US"/>
          </a:p>
        </p:txBody>
      </p:sp>
      <p:pic>
        <p:nvPicPr>
          <p:cNvPr id="198" name="Google Shape;198;p10"/>
          <p:cNvPicPr preferRelativeResize="0"/>
          <p:nvPr/>
        </p:nvPicPr>
        <p:blipFill rotWithShape="1">
          <a:blip r:embed="rId4">
            <a:alphaModFix/>
          </a:blip>
          <a:srcRect/>
          <a:stretch/>
        </p:blipFill>
        <p:spPr>
          <a:xfrm rot="-831197">
            <a:off x="-1987110" y="-2865881"/>
            <a:ext cx="11694316" cy="10305615"/>
          </a:xfrm>
          <a:prstGeom prst="roundRect">
            <a:avLst>
              <a:gd name="adj" fmla="val 16667"/>
            </a:avLst>
          </a:prstGeom>
          <a:noFill/>
          <a:ln>
            <a:noFill/>
          </a:ln>
          <a:effectLst>
            <a:outerShdw blurRad="152400" dist="12000" dir="900000" sy="98000" kx="110000" ky="200000" algn="tl" rotWithShape="0">
              <a:srgbClr val="000000">
                <a:alpha val="29803"/>
              </a:srgbClr>
            </a:outerShdw>
          </a:effectLst>
        </p:spPr>
      </p:pic>
      <p:pic>
        <p:nvPicPr>
          <p:cNvPr id="199" name="Google Shape;199;p10"/>
          <p:cNvPicPr preferRelativeResize="0"/>
          <p:nvPr/>
        </p:nvPicPr>
        <p:blipFill rotWithShape="1">
          <a:blip r:embed="rId5">
            <a:alphaModFix/>
          </a:blip>
          <a:srcRect/>
          <a:stretch/>
        </p:blipFill>
        <p:spPr>
          <a:xfrm>
            <a:off x="431310" y="474508"/>
            <a:ext cx="4399729" cy="2469737"/>
          </a:xfrm>
          <a:prstGeom prst="rect">
            <a:avLst/>
          </a:prstGeom>
          <a:noFill/>
          <a:ln>
            <a:noFill/>
          </a:ln>
        </p:spPr>
      </p:pic>
      <p:sp>
        <p:nvSpPr>
          <p:cNvPr id="200" name="Google Shape;200;p10"/>
          <p:cNvSpPr txBox="1"/>
          <p:nvPr/>
        </p:nvSpPr>
        <p:spPr>
          <a:xfrm>
            <a:off x="2843992" y="2668940"/>
            <a:ext cx="6801601" cy="2344360"/>
          </a:xfrm>
          <a:prstGeom prst="rect">
            <a:avLst/>
          </a:prstGeom>
          <a:noFill/>
          <a:ln>
            <a:noFill/>
          </a:ln>
        </p:spPr>
        <p:txBody>
          <a:bodyPr spcFirstLastPara="1" wrap="square" lIns="91425" tIns="45700" rIns="91425" bIns="45700" anchor="t" anchorCtr="0">
            <a:spAutoFit/>
          </a:bodyPr>
          <a:lstStyle/>
          <a:p>
            <a:pPr marL="101600" marR="0" lvl="1" indent="0" algn="ctr" rtl="0">
              <a:lnSpc>
                <a:spcPct val="140020"/>
              </a:lnSpc>
              <a:spcBef>
                <a:spcPts val="0"/>
              </a:spcBef>
              <a:spcAft>
                <a:spcPts val="0"/>
              </a:spcAft>
              <a:buNone/>
            </a:pPr>
            <a:r>
              <a:rPr lang="en" sz="3600" b="1" i="0" u="none" strike="noStrike" cap="none">
                <a:solidFill>
                  <a:srgbClr val="201E1E"/>
                </a:solidFill>
                <a:highlight>
                  <a:srgbClr val="FFFF00"/>
                </a:highlight>
                <a:latin typeface="Open Sans"/>
                <a:ea typeface="Open Sans"/>
                <a:cs typeface="Open Sans"/>
                <a:sym typeface="Open Sans"/>
              </a:rPr>
              <a:t>FROM EVERY EMAIL PERTAINING TO SINGLE FAMILY RESIDENTIAL</a:t>
            </a:r>
            <a:endParaRPr sz="3600" b="0" i="0" u="none" strike="noStrike" cap="none">
              <a:solidFill>
                <a:srgbClr val="201E1E"/>
              </a:solidFill>
              <a:highlight>
                <a:srgbClr val="FFFF00"/>
              </a:highlight>
              <a:latin typeface="Open Sans"/>
              <a:ea typeface="Open Sans"/>
              <a:cs typeface="Open Sans"/>
              <a:sym typeface="Open Sans"/>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99"/>
                                        </p:tgtEl>
                                        <p:attrNameLst>
                                          <p:attrName>style.visibility</p:attrName>
                                        </p:attrNameLst>
                                      </p:cBhvr>
                                      <p:to>
                                        <p:strVal val="visible"/>
                                      </p:to>
                                    </p:set>
                                    <p:animEffect transition="in" filter="fade">
                                      <p:cBhvr>
                                        <p:cTn id="7" dur="1822"/>
                                        <p:tgtEl>
                                          <p:spTgt spid="199"/>
                                        </p:tgtEl>
                                      </p:cBhvr>
                                    </p:animEffect>
                                  </p:childTnLst>
                                </p:cTn>
                              </p:par>
                            </p:childTnLst>
                          </p:cTn>
                        </p:par>
                        <p:par>
                          <p:cTn id="8" fill="hold">
                            <p:stCondLst>
                              <p:cond delay="1822"/>
                            </p:stCondLst>
                            <p:childTnLst>
                              <p:par>
                                <p:cTn id="9" presetID="10" presetClass="entr" presetSubtype="0" fill="hold" nodeType="afterEffect">
                                  <p:stCondLst>
                                    <p:cond delay="0"/>
                                  </p:stCondLst>
                                  <p:childTnLst>
                                    <p:set>
                                      <p:cBhvr>
                                        <p:cTn id="10" dur="1" fill="hold">
                                          <p:stCondLst>
                                            <p:cond delay="0"/>
                                          </p:stCondLst>
                                        </p:cTn>
                                        <p:tgtEl>
                                          <p:spTgt spid="200">
                                            <p:txEl>
                                              <p:pRg st="0" end="0"/>
                                            </p:txEl>
                                          </p:spTgt>
                                        </p:tgtEl>
                                        <p:attrNameLst>
                                          <p:attrName>style.visibility</p:attrName>
                                        </p:attrNameLst>
                                      </p:cBhvr>
                                      <p:to>
                                        <p:strVal val="visible"/>
                                      </p:to>
                                    </p:set>
                                    <p:animEffect transition="in" filter="fade">
                                      <p:cBhvr>
                                        <p:cTn id="11" dur="1000"/>
                                        <p:tgtEl>
                                          <p:spTgt spid="2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1"/>
          <p:cNvSpPr/>
          <p:nvPr/>
        </p:nvSpPr>
        <p:spPr>
          <a:xfrm>
            <a:off x="292000" y="232167"/>
            <a:ext cx="139310" cy="169360"/>
          </a:xfrm>
          <a:custGeom>
            <a:avLst/>
            <a:gdLst/>
            <a:ahLst/>
            <a:cxnLst/>
            <a:rect l="l" t="t" r="r" b="b"/>
            <a:pathLst>
              <a:path w="278619" h="338720" extrusionOk="0">
                <a:moveTo>
                  <a:pt x="0" y="0"/>
                </a:moveTo>
                <a:lnTo>
                  <a:pt x="278619" y="0"/>
                </a:lnTo>
                <a:lnTo>
                  <a:pt x="278619" y="338720"/>
                </a:lnTo>
                <a:lnTo>
                  <a:pt x="0" y="338720"/>
                </a:lnTo>
                <a:lnTo>
                  <a:pt x="0" y="0"/>
                </a:lnTo>
                <a:close/>
              </a:path>
            </a:pathLst>
          </a:custGeom>
          <a:blipFill rotWithShape="1">
            <a:blip r:embed="rId3">
              <a:alphaModFix/>
            </a:blip>
            <a:stretch>
              <a:fillRect/>
            </a:stretch>
          </a:blipFill>
          <a:ln>
            <a:noFill/>
          </a:ln>
        </p:spPr>
        <p:txBody>
          <a:bodyPr/>
          <a:lstStyle/>
          <a:p>
            <a:endParaRPr lang="en-US"/>
          </a:p>
        </p:txBody>
      </p:sp>
      <p:sp>
        <p:nvSpPr>
          <p:cNvPr id="206" name="Google Shape;206;p11"/>
          <p:cNvSpPr txBox="1"/>
          <p:nvPr/>
        </p:nvSpPr>
        <p:spPr>
          <a:xfrm>
            <a:off x="486448" y="307123"/>
            <a:ext cx="7844532" cy="534313"/>
          </a:xfrm>
          <a:prstGeom prst="rect">
            <a:avLst/>
          </a:prstGeom>
          <a:noFill/>
          <a:ln>
            <a:noFill/>
          </a:ln>
        </p:spPr>
        <p:txBody>
          <a:bodyPr spcFirstLastPara="1" wrap="square" lIns="0" tIns="0" rIns="0" bIns="0" anchor="t" anchorCtr="0">
            <a:spAutoFit/>
          </a:bodyPr>
          <a:lstStyle/>
          <a:p>
            <a:pPr marL="0" marR="0" lvl="0" indent="0" algn="l" rtl="0">
              <a:lnSpc>
                <a:spcPct val="124000"/>
              </a:lnSpc>
              <a:spcBef>
                <a:spcPts val="0"/>
              </a:spcBef>
              <a:spcAft>
                <a:spcPts val="0"/>
              </a:spcAft>
              <a:buClr>
                <a:srgbClr val="000000"/>
              </a:buClr>
              <a:buSzPts val="2800"/>
              <a:buFont typeface="Arial"/>
              <a:buNone/>
            </a:pPr>
            <a:r>
              <a:rPr lang="en" sz="2800" b="1" i="0" u="none" strike="noStrike" cap="none">
                <a:solidFill>
                  <a:srgbClr val="000000"/>
                </a:solidFill>
                <a:latin typeface="Roboto"/>
                <a:ea typeface="Roboto"/>
                <a:cs typeface="Roboto"/>
                <a:sym typeface="Roboto"/>
              </a:rPr>
              <a:t>PIVOTING TO RV PARKS IN 2O23</a:t>
            </a:r>
            <a:endParaRPr sz="700" b="0" i="0" u="none" strike="noStrike" cap="none">
              <a:solidFill>
                <a:srgbClr val="000000"/>
              </a:solidFill>
              <a:latin typeface="Arial"/>
              <a:ea typeface="Arial"/>
              <a:cs typeface="Arial"/>
              <a:sym typeface="Arial"/>
            </a:endParaRPr>
          </a:p>
        </p:txBody>
      </p:sp>
      <p:sp>
        <p:nvSpPr>
          <p:cNvPr id="207" name="Google Shape;207;p11"/>
          <p:cNvSpPr txBox="1"/>
          <p:nvPr/>
        </p:nvSpPr>
        <p:spPr>
          <a:xfrm>
            <a:off x="486448" y="1113597"/>
            <a:ext cx="8291792" cy="3490186"/>
          </a:xfrm>
          <a:prstGeom prst="rect">
            <a:avLst/>
          </a:prstGeom>
          <a:noFill/>
          <a:ln>
            <a:noFill/>
          </a:ln>
        </p:spPr>
        <p:txBody>
          <a:bodyPr spcFirstLastPara="1" wrap="square" lIns="0" tIns="0" rIns="0" bIns="0" anchor="t" anchorCtr="0">
            <a:spAutoFit/>
          </a:bodyPr>
          <a:lstStyle/>
          <a:p>
            <a:pPr marL="0" marR="0" lvl="0" indent="0" algn="l" rtl="0">
              <a:lnSpc>
                <a:spcPct val="140020"/>
              </a:lnSpc>
              <a:spcBef>
                <a:spcPts val="0"/>
              </a:spcBef>
              <a:spcAft>
                <a:spcPts val="0"/>
              </a:spcAft>
              <a:buClr>
                <a:srgbClr val="000000"/>
              </a:buClr>
              <a:buSzPts val="1800"/>
              <a:buFont typeface="Arial"/>
              <a:buNone/>
            </a:pPr>
            <a:r>
              <a:rPr lang="en" sz="1800" b="0" i="0" u="none" strike="noStrike" cap="none" dirty="0">
                <a:solidFill>
                  <a:srgbClr val="201E1E"/>
                </a:solidFill>
                <a:latin typeface="Open Sans"/>
                <a:ea typeface="Open Sans"/>
                <a:cs typeface="Open Sans"/>
                <a:sym typeface="Open Sans"/>
              </a:rPr>
              <a:t>During my 3-month research on Mobile Home/RV Park industry in Q4 of 2022, </a:t>
            </a:r>
            <a:br>
              <a:rPr lang="en" sz="1800" b="0" i="0" u="none" strike="noStrike" cap="none" dirty="0">
                <a:solidFill>
                  <a:srgbClr val="201E1E"/>
                </a:solidFill>
                <a:latin typeface="Open Sans"/>
                <a:ea typeface="Open Sans"/>
                <a:cs typeface="Open Sans"/>
                <a:sym typeface="Open Sans"/>
              </a:rPr>
            </a:br>
            <a:r>
              <a:rPr lang="en" sz="1800" b="0" i="0" u="none" strike="noStrike" cap="none" dirty="0">
                <a:solidFill>
                  <a:srgbClr val="201E1E"/>
                </a:solidFill>
                <a:latin typeface="Open Sans"/>
                <a:ea typeface="Open Sans"/>
                <a:cs typeface="Open Sans"/>
                <a:sym typeface="Open Sans"/>
              </a:rPr>
              <a:t>I realized quickly that </a:t>
            </a:r>
            <a:r>
              <a:rPr lang="en" sz="1800" b="1" i="0" u="none" strike="noStrike" cap="none" dirty="0">
                <a:solidFill>
                  <a:srgbClr val="201E1E"/>
                </a:solidFill>
                <a:latin typeface="Open Sans"/>
                <a:ea typeface="Open Sans"/>
                <a:cs typeface="Open Sans"/>
                <a:sym typeface="Open Sans"/>
              </a:rPr>
              <a:t>RV Parks </a:t>
            </a:r>
            <a:r>
              <a:rPr lang="en" sz="1800" b="0" i="0" u="none" strike="noStrike" cap="none" dirty="0">
                <a:solidFill>
                  <a:srgbClr val="201E1E"/>
                </a:solidFill>
                <a:latin typeface="Open Sans"/>
                <a:ea typeface="Open Sans"/>
                <a:cs typeface="Open Sans"/>
                <a:sym typeface="Open Sans"/>
              </a:rPr>
              <a:t>was the way to go…</a:t>
            </a:r>
            <a:endParaRPr dirty="0"/>
          </a:p>
          <a:p>
            <a:pPr marL="0" marR="0" lvl="0" indent="0" algn="l" rtl="0">
              <a:lnSpc>
                <a:spcPct val="140020"/>
              </a:lnSpc>
              <a:spcBef>
                <a:spcPts val="0"/>
              </a:spcBef>
              <a:spcAft>
                <a:spcPts val="0"/>
              </a:spcAft>
              <a:buClr>
                <a:srgbClr val="000000"/>
              </a:buClr>
              <a:buSzPts val="1800"/>
              <a:buFont typeface="Arial"/>
              <a:buNone/>
            </a:pPr>
            <a:endParaRPr sz="1800" b="0" i="0" u="none" strike="noStrike" cap="none" dirty="0">
              <a:solidFill>
                <a:srgbClr val="201E1E"/>
              </a:solidFill>
              <a:latin typeface="Open Sans"/>
              <a:ea typeface="Open Sans"/>
              <a:cs typeface="Open Sans"/>
              <a:sym typeface="Open Sans"/>
            </a:endParaRPr>
          </a:p>
          <a:p>
            <a:pPr marL="342900" marR="0" lvl="0" indent="-342900" algn="l" rtl="0">
              <a:lnSpc>
                <a:spcPct val="140020"/>
              </a:lnSpc>
              <a:spcBef>
                <a:spcPts val="0"/>
              </a:spcBef>
              <a:spcAft>
                <a:spcPts val="0"/>
              </a:spcAft>
              <a:buClr>
                <a:srgbClr val="000000"/>
              </a:buClr>
              <a:buSzPts val="1800"/>
              <a:buFont typeface="Noto Sans Symbols"/>
              <a:buChar char="✔"/>
            </a:pPr>
            <a:r>
              <a:rPr lang="en" sz="1800" b="0" i="0" u="none" strike="noStrike" cap="none" dirty="0">
                <a:solidFill>
                  <a:srgbClr val="201E1E"/>
                </a:solidFill>
                <a:latin typeface="Open Sans"/>
                <a:ea typeface="Open Sans"/>
                <a:cs typeface="Open Sans"/>
                <a:sym typeface="Open Sans"/>
              </a:rPr>
              <a:t>Lower infrastructure costs</a:t>
            </a:r>
            <a:endParaRPr dirty="0"/>
          </a:p>
          <a:p>
            <a:pPr marL="342900" marR="0" lvl="0" indent="-342900" algn="l" rtl="0">
              <a:lnSpc>
                <a:spcPct val="140020"/>
              </a:lnSpc>
              <a:spcBef>
                <a:spcPts val="0"/>
              </a:spcBef>
              <a:spcAft>
                <a:spcPts val="0"/>
              </a:spcAft>
              <a:buClr>
                <a:srgbClr val="000000"/>
              </a:buClr>
              <a:buSzPts val="1800"/>
              <a:buFont typeface="Noto Sans Symbols"/>
              <a:buChar char="✔"/>
            </a:pPr>
            <a:r>
              <a:rPr lang="en" sz="1800" b="0" i="0" u="none" strike="noStrike" cap="none" dirty="0">
                <a:solidFill>
                  <a:srgbClr val="201E1E"/>
                </a:solidFill>
                <a:latin typeface="Open Sans"/>
                <a:ea typeface="Open Sans"/>
                <a:cs typeface="Open Sans"/>
                <a:sym typeface="Open Sans"/>
              </a:rPr>
              <a:t>Higher Daily/Weekly Rates</a:t>
            </a:r>
            <a:endParaRPr dirty="0"/>
          </a:p>
          <a:p>
            <a:pPr marL="342900" marR="0" lvl="0" indent="-342900" algn="l" rtl="0">
              <a:lnSpc>
                <a:spcPct val="140020"/>
              </a:lnSpc>
              <a:spcBef>
                <a:spcPts val="0"/>
              </a:spcBef>
              <a:spcAft>
                <a:spcPts val="0"/>
              </a:spcAft>
              <a:buClr>
                <a:srgbClr val="000000"/>
              </a:buClr>
              <a:buSzPts val="1800"/>
              <a:buFont typeface="Noto Sans Symbols"/>
              <a:buChar char="✔"/>
            </a:pPr>
            <a:r>
              <a:rPr lang="en" sz="1800" b="0" i="0" u="none" strike="noStrike" cap="none" dirty="0">
                <a:solidFill>
                  <a:srgbClr val="201E1E"/>
                </a:solidFill>
                <a:latin typeface="Open Sans"/>
                <a:ea typeface="Open Sans"/>
                <a:cs typeface="Open Sans"/>
                <a:sym typeface="Open Sans"/>
              </a:rPr>
              <a:t>Inventory</a:t>
            </a:r>
            <a:endParaRPr dirty="0"/>
          </a:p>
          <a:p>
            <a:pPr marL="342900" marR="0" lvl="0" indent="-342900" algn="l" rtl="0">
              <a:lnSpc>
                <a:spcPct val="140020"/>
              </a:lnSpc>
              <a:spcBef>
                <a:spcPts val="0"/>
              </a:spcBef>
              <a:spcAft>
                <a:spcPts val="0"/>
              </a:spcAft>
              <a:buClr>
                <a:srgbClr val="000000"/>
              </a:buClr>
              <a:buSzPts val="1800"/>
              <a:buFont typeface="Noto Sans Symbols"/>
              <a:buChar char="✔"/>
            </a:pPr>
            <a:r>
              <a:rPr lang="en" sz="1800" b="0" i="0" u="none" strike="noStrike" cap="none" dirty="0">
                <a:solidFill>
                  <a:srgbClr val="201E1E"/>
                </a:solidFill>
                <a:latin typeface="Open Sans"/>
                <a:ea typeface="Open Sans"/>
                <a:cs typeface="Open Sans"/>
                <a:sym typeface="Open Sans"/>
              </a:rPr>
              <a:t>Eviciton Process is much faster</a:t>
            </a:r>
            <a:endParaRPr dirty="0"/>
          </a:p>
          <a:p>
            <a:pPr marL="342900" marR="0" lvl="0" indent="-342900" algn="l" rtl="0">
              <a:lnSpc>
                <a:spcPct val="140020"/>
              </a:lnSpc>
              <a:spcBef>
                <a:spcPts val="0"/>
              </a:spcBef>
              <a:spcAft>
                <a:spcPts val="0"/>
              </a:spcAft>
              <a:buClr>
                <a:srgbClr val="000000"/>
              </a:buClr>
              <a:buSzPts val="1800"/>
              <a:buFont typeface="Noto Sans Symbols"/>
              <a:buChar char="✔"/>
            </a:pPr>
            <a:r>
              <a:rPr lang="en" sz="1800" b="0" i="0" u="none" strike="noStrike" cap="none" dirty="0">
                <a:solidFill>
                  <a:srgbClr val="201E1E"/>
                </a:solidFill>
                <a:latin typeface="Open Sans"/>
                <a:ea typeface="Open Sans"/>
                <a:cs typeface="Open Sans"/>
                <a:sym typeface="Open Sans"/>
              </a:rPr>
              <a:t>Turnover is much faster and cost efficient</a:t>
            </a:r>
            <a:endParaRPr sz="1800" b="0" i="0" u="none" strike="noStrike" cap="none" dirty="0">
              <a:solidFill>
                <a:srgbClr val="201E1E"/>
              </a:solidFill>
              <a:latin typeface="Open Sans"/>
              <a:ea typeface="Open Sans"/>
              <a:cs typeface="Open Sans"/>
              <a:sym typeface="Open Sans"/>
            </a:endParaRPr>
          </a:p>
          <a:p>
            <a:pPr marL="342900" marR="0" lvl="0" indent="-342900" algn="l" rtl="0">
              <a:lnSpc>
                <a:spcPct val="140020"/>
              </a:lnSpc>
              <a:spcBef>
                <a:spcPts val="0"/>
              </a:spcBef>
              <a:spcAft>
                <a:spcPts val="0"/>
              </a:spcAft>
              <a:buClr>
                <a:srgbClr val="000000"/>
              </a:buClr>
              <a:buSzPts val="1800"/>
              <a:buFont typeface="Noto Sans Symbols"/>
              <a:buChar char="✔"/>
            </a:pPr>
            <a:r>
              <a:rPr lang="en" sz="1800" b="0" i="0" u="none" strike="noStrike" cap="none" dirty="0">
                <a:solidFill>
                  <a:srgbClr val="201E1E"/>
                </a:solidFill>
                <a:latin typeface="Open Sans"/>
                <a:ea typeface="Open Sans"/>
                <a:cs typeface="Open Sans"/>
                <a:sym typeface="Open Sans"/>
              </a:rPr>
              <a:t>We have dirt, water, utilities, and sewer</a:t>
            </a:r>
            <a:endParaRPr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6"/>
                                        </p:tgtEl>
                                        <p:attrNameLst>
                                          <p:attrName>style.visibility</p:attrName>
                                        </p:attrNameLst>
                                      </p:cBhvr>
                                      <p:to>
                                        <p:strVal val="visible"/>
                                      </p:to>
                                    </p:set>
                                    <p:animEffect transition="in" filter="fade">
                                      <p:cBhvr>
                                        <p:cTn id="7" dur="500"/>
                                        <p:tgtEl>
                                          <p:spTgt spid="20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7">
                                            <p:txEl>
                                              <p:pRg st="0" end="0"/>
                                            </p:txEl>
                                          </p:spTgt>
                                        </p:tgtEl>
                                        <p:attrNameLst>
                                          <p:attrName>style.visibility</p:attrName>
                                        </p:attrNameLst>
                                      </p:cBhvr>
                                      <p:to>
                                        <p:strVal val="visible"/>
                                      </p:to>
                                    </p:set>
                                    <p:animEffect transition="in" filter="fade">
                                      <p:cBhvr>
                                        <p:cTn id="11" dur="1000"/>
                                        <p:tgtEl>
                                          <p:spTgt spid="207">
                                            <p:txEl>
                                              <p:pRg st="0" end="0"/>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207">
                                            <p:txEl>
                                              <p:pRg st="1" end="1"/>
                                            </p:txEl>
                                          </p:spTgt>
                                        </p:tgtEl>
                                        <p:attrNameLst>
                                          <p:attrName>style.visibility</p:attrName>
                                        </p:attrNameLst>
                                      </p:cBhvr>
                                      <p:to>
                                        <p:strVal val="visible"/>
                                      </p:to>
                                    </p:set>
                                    <p:animEffect transition="in" filter="fade">
                                      <p:cBhvr>
                                        <p:cTn id="15" dur="1000"/>
                                        <p:tgtEl>
                                          <p:spTgt spid="207">
                                            <p:txEl>
                                              <p:pRg st="1" end="1"/>
                                            </p:txEl>
                                          </p:spTgt>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207">
                                            <p:txEl>
                                              <p:pRg st="2" end="2"/>
                                            </p:txEl>
                                          </p:spTgt>
                                        </p:tgtEl>
                                        <p:attrNameLst>
                                          <p:attrName>style.visibility</p:attrName>
                                        </p:attrNameLst>
                                      </p:cBhvr>
                                      <p:to>
                                        <p:strVal val="visible"/>
                                      </p:to>
                                    </p:set>
                                    <p:animEffect transition="in" filter="fade">
                                      <p:cBhvr>
                                        <p:cTn id="19" dur="1000"/>
                                        <p:tgtEl>
                                          <p:spTgt spid="207">
                                            <p:txEl>
                                              <p:pRg st="2" end="2"/>
                                            </p:txEl>
                                          </p:spTgt>
                                        </p:tgtEl>
                                      </p:cBhvr>
                                    </p:animEffect>
                                  </p:childTnLst>
                                </p:cTn>
                              </p:par>
                            </p:childTnLst>
                          </p:cTn>
                        </p:par>
                        <p:par>
                          <p:cTn id="20" fill="hold">
                            <p:stCondLst>
                              <p:cond delay="3500"/>
                            </p:stCondLst>
                            <p:childTnLst>
                              <p:par>
                                <p:cTn id="21" presetID="10" presetClass="entr" presetSubtype="0" fill="hold" nodeType="afterEffect">
                                  <p:stCondLst>
                                    <p:cond delay="0"/>
                                  </p:stCondLst>
                                  <p:childTnLst>
                                    <p:set>
                                      <p:cBhvr>
                                        <p:cTn id="22" dur="1" fill="hold">
                                          <p:stCondLst>
                                            <p:cond delay="0"/>
                                          </p:stCondLst>
                                        </p:cTn>
                                        <p:tgtEl>
                                          <p:spTgt spid="207">
                                            <p:txEl>
                                              <p:pRg st="3" end="3"/>
                                            </p:txEl>
                                          </p:spTgt>
                                        </p:tgtEl>
                                        <p:attrNameLst>
                                          <p:attrName>style.visibility</p:attrName>
                                        </p:attrNameLst>
                                      </p:cBhvr>
                                      <p:to>
                                        <p:strVal val="visible"/>
                                      </p:to>
                                    </p:set>
                                    <p:animEffect transition="in" filter="fade">
                                      <p:cBhvr>
                                        <p:cTn id="23" dur="1000"/>
                                        <p:tgtEl>
                                          <p:spTgt spid="207">
                                            <p:txEl>
                                              <p:pRg st="3" end="3"/>
                                            </p:txEl>
                                          </p:spTgt>
                                        </p:tgtEl>
                                      </p:cBhvr>
                                    </p:animEffect>
                                  </p:childTnLst>
                                </p:cTn>
                              </p:par>
                            </p:childTnLst>
                          </p:cTn>
                        </p:par>
                        <p:par>
                          <p:cTn id="24" fill="hold">
                            <p:stCondLst>
                              <p:cond delay="4500"/>
                            </p:stCondLst>
                            <p:childTnLst>
                              <p:par>
                                <p:cTn id="25" presetID="10" presetClass="entr" presetSubtype="0" fill="hold" nodeType="afterEffect">
                                  <p:stCondLst>
                                    <p:cond delay="0"/>
                                  </p:stCondLst>
                                  <p:childTnLst>
                                    <p:set>
                                      <p:cBhvr>
                                        <p:cTn id="26" dur="1" fill="hold">
                                          <p:stCondLst>
                                            <p:cond delay="0"/>
                                          </p:stCondLst>
                                        </p:cTn>
                                        <p:tgtEl>
                                          <p:spTgt spid="207">
                                            <p:txEl>
                                              <p:pRg st="4" end="4"/>
                                            </p:txEl>
                                          </p:spTgt>
                                        </p:tgtEl>
                                        <p:attrNameLst>
                                          <p:attrName>style.visibility</p:attrName>
                                        </p:attrNameLst>
                                      </p:cBhvr>
                                      <p:to>
                                        <p:strVal val="visible"/>
                                      </p:to>
                                    </p:set>
                                    <p:animEffect transition="in" filter="fade">
                                      <p:cBhvr>
                                        <p:cTn id="27" dur="1000"/>
                                        <p:tgtEl>
                                          <p:spTgt spid="207">
                                            <p:txEl>
                                              <p:pRg st="4" end="4"/>
                                            </p:txEl>
                                          </p:spTgt>
                                        </p:tgtEl>
                                      </p:cBhvr>
                                    </p:animEffect>
                                  </p:childTnLst>
                                </p:cTn>
                              </p:par>
                            </p:childTnLst>
                          </p:cTn>
                        </p:par>
                        <p:par>
                          <p:cTn id="28" fill="hold">
                            <p:stCondLst>
                              <p:cond delay="5500"/>
                            </p:stCondLst>
                            <p:childTnLst>
                              <p:par>
                                <p:cTn id="29" presetID="10" presetClass="entr" presetSubtype="0" fill="hold" nodeType="afterEffect">
                                  <p:stCondLst>
                                    <p:cond delay="0"/>
                                  </p:stCondLst>
                                  <p:childTnLst>
                                    <p:set>
                                      <p:cBhvr>
                                        <p:cTn id="30" dur="1" fill="hold">
                                          <p:stCondLst>
                                            <p:cond delay="0"/>
                                          </p:stCondLst>
                                        </p:cTn>
                                        <p:tgtEl>
                                          <p:spTgt spid="207">
                                            <p:txEl>
                                              <p:pRg st="5" end="5"/>
                                            </p:txEl>
                                          </p:spTgt>
                                        </p:tgtEl>
                                        <p:attrNameLst>
                                          <p:attrName>style.visibility</p:attrName>
                                        </p:attrNameLst>
                                      </p:cBhvr>
                                      <p:to>
                                        <p:strVal val="visible"/>
                                      </p:to>
                                    </p:set>
                                    <p:animEffect transition="in" filter="fade">
                                      <p:cBhvr>
                                        <p:cTn id="31" dur="1000"/>
                                        <p:tgtEl>
                                          <p:spTgt spid="207">
                                            <p:txEl>
                                              <p:pRg st="5" end="5"/>
                                            </p:txEl>
                                          </p:spTgt>
                                        </p:tgtEl>
                                      </p:cBhvr>
                                    </p:animEffect>
                                  </p:childTnLst>
                                </p:cTn>
                              </p:par>
                            </p:childTnLst>
                          </p:cTn>
                        </p:par>
                        <p:par>
                          <p:cTn id="32" fill="hold">
                            <p:stCondLst>
                              <p:cond delay="6500"/>
                            </p:stCondLst>
                            <p:childTnLst>
                              <p:par>
                                <p:cTn id="33" presetID="10" presetClass="entr" presetSubtype="0" fill="hold" nodeType="afterEffect">
                                  <p:stCondLst>
                                    <p:cond delay="0"/>
                                  </p:stCondLst>
                                  <p:childTnLst>
                                    <p:set>
                                      <p:cBhvr>
                                        <p:cTn id="34" dur="1" fill="hold">
                                          <p:stCondLst>
                                            <p:cond delay="0"/>
                                          </p:stCondLst>
                                        </p:cTn>
                                        <p:tgtEl>
                                          <p:spTgt spid="207">
                                            <p:txEl>
                                              <p:pRg st="6" end="6"/>
                                            </p:txEl>
                                          </p:spTgt>
                                        </p:tgtEl>
                                        <p:attrNameLst>
                                          <p:attrName>style.visibility</p:attrName>
                                        </p:attrNameLst>
                                      </p:cBhvr>
                                      <p:to>
                                        <p:strVal val="visible"/>
                                      </p:to>
                                    </p:set>
                                    <p:animEffect transition="in" filter="fade">
                                      <p:cBhvr>
                                        <p:cTn id="35" dur="1000"/>
                                        <p:tgtEl>
                                          <p:spTgt spid="207">
                                            <p:txEl>
                                              <p:pRg st="6" end="6"/>
                                            </p:txEl>
                                          </p:spTgt>
                                        </p:tgtEl>
                                      </p:cBhvr>
                                    </p:animEffect>
                                  </p:childTnLst>
                                </p:cTn>
                              </p:par>
                            </p:childTnLst>
                          </p:cTn>
                        </p:par>
                        <p:par>
                          <p:cTn id="36" fill="hold">
                            <p:stCondLst>
                              <p:cond delay="7500"/>
                            </p:stCondLst>
                            <p:childTnLst>
                              <p:par>
                                <p:cTn id="37" presetID="10" presetClass="entr" presetSubtype="0" fill="hold" nodeType="afterEffect">
                                  <p:stCondLst>
                                    <p:cond delay="0"/>
                                  </p:stCondLst>
                                  <p:childTnLst>
                                    <p:set>
                                      <p:cBhvr>
                                        <p:cTn id="38" dur="1" fill="hold">
                                          <p:stCondLst>
                                            <p:cond delay="0"/>
                                          </p:stCondLst>
                                        </p:cTn>
                                        <p:tgtEl>
                                          <p:spTgt spid="207">
                                            <p:txEl>
                                              <p:pRg st="7" end="7"/>
                                            </p:txEl>
                                          </p:spTgt>
                                        </p:tgtEl>
                                        <p:attrNameLst>
                                          <p:attrName>style.visibility</p:attrName>
                                        </p:attrNameLst>
                                      </p:cBhvr>
                                      <p:to>
                                        <p:strVal val="visible"/>
                                      </p:to>
                                    </p:set>
                                    <p:animEffect transition="in" filter="fade">
                                      <p:cBhvr>
                                        <p:cTn id="39" dur="1000"/>
                                        <p:tgtEl>
                                          <p:spTgt spid="20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91818"/>
        </a:solidFill>
        <a:effectLst/>
      </p:bgPr>
    </p:bg>
    <p:spTree>
      <p:nvGrpSpPr>
        <p:cNvPr id="1" name="Shape 244"/>
        <p:cNvGrpSpPr/>
        <p:nvPr/>
      </p:nvGrpSpPr>
      <p:grpSpPr>
        <a:xfrm>
          <a:off x="0" y="0"/>
          <a:ext cx="0" cy="0"/>
          <a:chOff x="0" y="0"/>
          <a:chExt cx="0" cy="0"/>
        </a:xfrm>
      </p:grpSpPr>
      <p:sp>
        <p:nvSpPr>
          <p:cNvPr id="245" name="Google Shape;245;p16"/>
          <p:cNvSpPr/>
          <p:nvPr/>
        </p:nvSpPr>
        <p:spPr>
          <a:xfrm>
            <a:off x="-179485" y="0"/>
            <a:ext cx="9301911" cy="5149272"/>
          </a:xfrm>
          <a:custGeom>
            <a:avLst/>
            <a:gdLst/>
            <a:ahLst/>
            <a:cxnLst/>
            <a:rect l="l" t="t" r="r" b="b"/>
            <a:pathLst>
              <a:path w="18603822" h="10298544" extrusionOk="0">
                <a:moveTo>
                  <a:pt x="0" y="0"/>
                </a:moveTo>
                <a:lnTo>
                  <a:pt x="18603822" y="0"/>
                </a:lnTo>
                <a:lnTo>
                  <a:pt x="18603822" y="10298544"/>
                </a:lnTo>
                <a:lnTo>
                  <a:pt x="0" y="10298544"/>
                </a:lnTo>
                <a:lnTo>
                  <a:pt x="0" y="0"/>
                </a:lnTo>
                <a:close/>
              </a:path>
            </a:pathLst>
          </a:custGeom>
          <a:blipFill rotWithShape="1">
            <a:blip r:embed="rId3">
              <a:alphaModFix amt="26000"/>
            </a:blip>
            <a:stretch>
              <a:fillRect/>
            </a:stretch>
          </a:blipFill>
          <a:ln>
            <a:noFill/>
          </a:ln>
        </p:spPr>
        <p:txBody>
          <a:bodyPr/>
          <a:lstStyle/>
          <a:p>
            <a:endParaRPr lang="en-US"/>
          </a:p>
        </p:txBody>
      </p:sp>
      <p:sp>
        <p:nvSpPr>
          <p:cNvPr id="246" name="Google Shape;246;p16"/>
          <p:cNvSpPr txBox="1"/>
          <p:nvPr/>
        </p:nvSpPr>
        <p:spPr>
          <a:xfrm>
            <a:off x="1347182" y="1974593"/>
            <a:ext cx="6449635" cy="1335750"/>
          </a:xfrm>
          <a:prstGeom prst="rect">
            <a:avLst/>
          </a:prstGeom>
          <a:noFill/>
          <a:ln>
            <a:noFill/>
          </a:ln>
        </p:spPr>
        <p:txBody>
          <a:bodyPr spcFirstLastPara="1" wrap="square" lIns="0" tIns="0" rIns="0" bIns="0" anchor="t" anchorCtr="0">
            <a:spAutoFit/>
          </a:bodyPr>
          <a:lstStyle/>
          <a:p>
            <a:pPr marL="0" marR="0" lvl="0" indent="0" algn="ctr" rtl="0">
              <a:lnSpc>
                <a:spcPct val="140004"/>
              </a:lnSpc>
              <a:spcBef>
                <a:spcPts val="0"/>
              </a:spcBef>
              <a:spcAft>
                <a:spcPts val="0"/>
              </a:spcAft>
              <a:buClr>
                <a:srgbClr val="000000"/>
              </a:buClr>
              <a:buSzPts val="6200"/>
              <a:buFont typeface="Arial"/>
              <a:buNone/>
            </a:pPr>
            <a:r>
              <a:rPr lang="en" sz="6200" b="1" i="0" u="none" strike="noStrike" cap="none">
                <a:solidFill>
                  <a:srgbClr val="FFFFFF"/>
                </a:solidFill>
                <a:latin typeface="Roboto"/>
                <a:ea typeface="Roboto"/>
                <a:cs typeface="Roboto"/>
                <a:sym typeface="Roboto"/>
              </a:rPr>
              <a:t>CASE STUDIES</a:t>
            </a:r>
            <a:endParaRPr sz="700" b="0" i="0" u="none" strike="noStrike" cap="none">
              <a:solidFill>
                <a:srgbClr val="000000"/>
              </a:solidFill>
              <a:latin typeface="Arial"/>
              <a:ea typeface="Arial"/>
              <a:cs typeface="Arial"/>
              <a:sym typeface="Arial"/>
            </a:endParaRPr>
          </a:p>
        </p:txBody>
      </p:sp>
    </p:spTree>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8191B"/>
        </a:solidFill>
        <a:effectLst/>
      </p:bgPr>
    </p:bg>
    <p:spTree>
      <p:nvGrpSpPr>
        <p:cNvPr id="1" name="Shape 250"/>
        <p:cNvGrpSpPr/>
        <p:nvPr/>
      </p:nvGrpSpPr>
      <p:grpSpPr>
        <a:xfrm>
          <a:off x="0" y="0"/>
          <a:ext cx="0" cy="0"/>
          <a:chOff x="0" y="0"/>
          <a:chExt cx="0" cy="0"/>
        </a:xfrm>
      </p:grpSpPr>
      <p:pic>
        <p:nvPicPr>
          <p:cNvPr id="251" name="Google Shape;251;p17"/>
          <p:cNvPicPr preferRelativeResize="0"/>
          <p:nvPr/>
        </p:nvPicPr>
        <p:blipFill rotWithShape="1">
          <a:blip r:embed="rId3">
            <a:alphaModFix/>
          </a:blip>
          <a:srcRect l="1754"/>
          <a:stretch/>
        </p:blipFill>
        <p:spPr>
          <a:xfrm>
            <a:off x="36627" y="770857"/>
            <a:ext cx="4309299" cy="4309419"/>
          </a:xfrm>
          <a:prstGeom prst="rect">
            <a:avLst/>
          </a:prstGeom>
          <a:noFill/>
          <a:ln>
            <a:noFill/>
          </a:ln>
        </p:spPr>
      </p:pic>
      <p:pic>
        <p:nvPicPr>
          <p:cNvPr id="252" name="Google Shape;252;p17"/>
          <p:cNvPicPr preferRelativeResize="0"/>
          <p:nvPr/>
        </p:nvPicPr>
        <p:blipFill rotWithShape="1">
          <a:blip r:embed="rId4">
            <a:alphaModFix/>
          </a:blip>
          <a:srcRect/>
          <a:stretch/>
        </p:blipFill>
        <p:spPr>
          <a:xfrm>
            <a:off x="4268883" y="0"/>
            <a:ext cx="4897489" cy="5143500"/>
          </a:xfrm>
          <a:prstGeom prst="rect">
            <a:avLst/>
          </a:prstGeom>
          <a:noFill/>
          <a:ln>
            <a:noFill/>
          </a:ln>
        </p:spPr>
      </p:pic>
      <p:sp>
        <p:nvSpPr>
          <p:cNvPr id="253" name="Google Shape;253;p17"/>
          <p:cNvSpPr txBox="1"/>
          <p:nvPr/>
        </p:nvSpPr>
        <p:spPr>
          <a:xfrm>
            <a:off x="113669" y="126448"/>
            <a:ext cx="4549266" cy="581185"/>
          </a:xfrm>
          <a:prstGeom prst="rect">
            <a:avLst/>
          </a:prstGeom>
          <a:noFill/>
          <a:ln>
            <a:noFill/>
          </a:ln>
        </p:spPr>
        <p:txBody>
          <a:bodyPr spcFirstLastPara="1" wrap="square" lIns="91425" tIns="45700" rIns="91425" bIns="45700" anchor="t" anchorCtr="0">
            <a:spAutoFit/>
          </a:bodyPr>
          <a:lstStyle/>
          <a:p>
            <a:pPr marL="0" marR="0" lvl="0" indent="0" algn="l" rtl="0">
              <a:lnSpc>
                <a:spcPct val="124000"/>
              </a:lnSpc>
              <a:spcBef>
                <a:spcPts val="0"/>
              </a:spcBef>
              <a:spcAft>
                <a:spcPts val="0"/>
              </a:spcAft>
              <a:buClr>
                <a:srgbClr val="000000"/>
              </a:buClr>
              <a:buSzPts val="2800"/>
              <a:buFont typeface="Arial"/>
              <a:buNone/>
            </a:pPr>
            <a:r>
              <a:rPr lang="en" sz="2800" b="1" i="0" u="none" strike="noStrike" cap="none">
                <a:solidFill>
                  <a:schemeClr val="lt1"/>
                </a:solidFill>
                <a:latin typeface="Roboto"/>
                <a:ea typeface="Roboto"/>
                <a:cs typeface="Roboto"/>
                <a:sym typeface="Roboto"/>
              </a:rPr>
              <a:t>NORTH TEXAS RV PARK</a:t>
            </a:r>
            <a:endParaRPr sz="2800" b="0" i="0" u="none" strike="noStrike" cap="none">
              <a:solidFill>
                <a:schemeClr val="lt1"/>
              </a:solidFill>
              <a:latin typeface="Arial"/>
              <a:ea typeface="Arial"/>
              <a:cs typeface="Arial"/>
              <a:sym typeface="Aria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1000"/>
                                        <p:tgtEl>
                                          <p:spTgt spid="251"/>
                                        </p:tgtEl>
                                      </p:cBhvr>
                                    </p:animEffect>
                                  </p:childTnLst>
                                </p:cTn>
                              </p:par>
                            </p:childTnLst>
                          </p:cTn>
                        </p:par>
                        <p:par>
                          <p:cTn id="8" fill="hold">
                            <p:stCondLst>
                              <p:cond delay="1000"/>
                            </p:stCondLst>
                            <p:childTnLst>
                              <p:par>
                                <p:cTn id="9" presetID="10" presetClass="entr" presetSubtype="0" fill="hold" nodeType="afterEffect">
                                  <p:stCondLst>
                                    <p:cond delay="1000"/>
                                  </p:stCondLst>
                                  <p:childTnLst>
                                    <p:set>
                                      <p:cBhvr>
                                        <p:cTn id="10" dur="1" fill="hold">
                                          <p:stCondLst>
                                            <p:cond delay="0"/>
                                          </p:stCondLst>
                                        </p:cTn>
                                        <p:tgtEl>
                                          <p:spTgt spid="252"/>
                                        </p:tgtEl>
                                        <p:attrNameLst>
                                          <p:attrName>style.visibility</p:attrName>
                                        </p:attrNameLst>
                                      </p:cBhvr>
                                      <p:to>
                                        <p:strVal val="visible"/>
                                      </p:to>
                                    </p:set>
                                    <p:animEffect transition="in" filter="fade">
                                      <p:cBhvr>
                                        <p:cTn id="11" dur="1000"/>
                                        <p:tgtEl>
                                          <p:spTgt spid="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grpSp>
        <p:nvGrpSpPr>
          <p:cNvPr id="258" name="Google Shape;258;p18"/>
          <p:cNvGrpSpPr/>
          <p:nvPr/>
        </p:nvGrpSpPr>
        <p:grpSpPr>
          <a:xfrm>
            <a:off x="0" y="3114566"/>
            <a:ext cx="4571909" cy="2081486"/>
            <a:chOff x="0" y="-38100"/>
            <a:chExt cx="2408296" cy="1165808"/>
          </a:xfrm>
        </p:grpSpPr>
        <p:sp>
          <p:nvSpPr>
            <p:cNvPr id="259" name="Google Shape;259;p18"/>
            <p:cNvSpPr/>
            <p:nvPr/>
          </p:nvSpPr>
          <p:spPr>
            <a:xfrm>
              <a:off x="0" y="0"/>
              <a:ext cx="2408296" cy="1127708"/>
            </a:xfrm>
            <a:custGeom>
              <a:avLst/>
              <a:gdLst/>
              <a:ahLst/>
              <a:cxnLst/>
              <a:rect l="l" t="t" r="r" b="b"/>
              <a:pathLst>
                <a:path w="2408296" h="1127708" extrusionOk="0">
                  <a:moveTo>
                    <a:pt x="0" y="0"/>
                  </a:moveTo>
                  <a:lnTo>
                    <a:pt x="2408296" y="0"/>
                  </a:lnTo>
                  <a:lnTo>
                    <a:pt x="2408296" y="1127708"/>
                  </a:lnTo>
                  <a:lnTo>
                    <a:pt x="0" y="1127708"/>
                  </a:lnTo>
                  <a:close/>
                </a:path>
              </a:pathLst>
            </a:custGeom>
            <a:solidFill>
              <a:srgbClr val="201E1E"/>
            </a:solidFill>
            <a:ln>
              <a:noFill/>
            </a:ln>
          </p:spPr>
          <p:txBody>
            <a:bodyPr/>
            <a:lstStyle/>
            <a:p>
              <a:endParaRPr lang="en-US"/>
            </a:p>
          </p:txBody>
        </p:sp>
        <p:sp>
          <p:nvSpPr>
            <p:cNvPr id="260" name="Google Shape;260;p18"/>
            <p:cNvSpPr txBox="1"/>
            <p:nvPr/>
          </p:nvSpPr>
          <p:spPr>
            <a:xfrm>
              <a:off x="0" y="-38100"/>
              <a:ext cx="2408296" cy="1165808"/>
            </a:xfrm>
            <a:prstGeom prst="rect">
              <a:avLst/>
            </a:prstGeom>
            <a:noFill/>
            <a:ln>
              <a:noFill/>
            </a:ln>
          </p:spPr>
          <p:txBody>
            <a:bodyPr spcFirstLastPara="1" wrap="square" lIns="25400" tIns="25400" rIns="25400" bIns="25400" anchor="ctr" anchorCtr="0">
              <a:noAutofit/>
            </a:bodyPr>
            <a:lstStyle/>
            <a:p>
              <a:pPr marL="0" marR="0" lvl="0" indent="0" algn="ctr" rtl="0">
                <a:lnSpc>
                  <a:spcPct val="124388"/>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261" name="Google Shape;261;p18"/>
          <p:cNvSpPr txBox="1"/>
          <p:nvPr/>
        </p:nvSpPr>
        <p:spPr>
          <a:xfrm>
            <a:off x="357529" y="126643"/>
            <a:ext cx="4214380" cy="442939"/>
          </a:xfrm>
          <a:prstGeom prst="rect">
            <a:avLst/>
          </a:prstGeom>
          <a:noFill/>
          <a:ln>
            <a:noFill/>
          </a:ln>
        </p:spPr>
        <p:txBody>
          <a:bodyPr spcFirstLastPara="1" wrap="square" lIns="0" tIns="0" rIns="0" bIns="0" anchor="t" anchorCtr="0">
            <a:spAutoFit/>
          </a:bodyPr>
          <a:lstStyle/>
          <a:p>
            <a:pPr marL="0" marR="0" lvl="0" indent="0" algn="l" rtl="0">
              <a:lnSpc>
                <a:spcPct val="124000"/>
              </a:lnSpc>
              <a:spcBef>
                <a:spcPts val="0"/>
              </a:spcBef>
              <a:spcAft>
                <a:spcPts val="0"/>
              </a:spcAft>
              <a:buClr>
                <a:srgbClr val="000000"/>
              </a:buClr>
              <a:buSzPts val="2800"/>
              <a:buFont typeface="Arial"/>
              <a:buNone/>
            </a:pPr>
            <a:r>
              <a:rPr lang="en" sz="2800" b="1" i="0" u="none" strike="noStrike" cap="none" dirty="0">
                <a:solidFill>
                  <a:srgbClr val="000000"/>
                </a:solidFill>
                <a:latin typeface="Roboto"/>
                <a:ea typeface="Roboto"/>
                <a:cs typeface="Roboto"/>
                <a:sym typeface="Roboto"/>
              </a:rPr>
              <a:t>NORTH TEXAS RV PARK</a:t>
            </a:r>
            <a:endParaRPr sz="700" b="0" i="0" u="none" strike="noStrike" cap="none" dirty="0">
              <a:solidFill>
                <a:srgbClr val="000000"/>
              </a:solidFill>
              <a:latin typeface="Arial"/>
              <a:ea typeface="Arial"/>
              <a:cs typeface="Arial"/>
              <a:sym typeface="Arial"/>
            </a:endParaRPr>
          </a:p>
        </p:txBody>
      </p:sp>
      <p:sp>
        <p:nvSpPr>
          <p:cNvPr id="262" name="Google Shape;262;p18"/>
          <p:cNvSpPr txBox="1"/>
          <p:nvPr/>
        </p:nvSpPr>
        <p:spPr>
          <a:xfrm>
            <a:off x="227901" y="816760"/>
            <a:ext cx="5230472" cy="2154436"/>
          </a:xfrm>
          <a:prstGeom prst="rect">
            <a:avLst/>
          </a:prstGeom>
          <a:noFill/>
          <a:ln>
            <a:noFill/>
          </a:ln>
        </p:spPr>
        <p:txBody>
          <a:bodyPr spcFirstLastPara="1" wrap="square" lIns="0" tIns="0" rIns="0" bIns="0" anchor="t" anchorCtr="0">
            <a:spAutoFit/>
          </a:bodyPr>
          <a:lstStyle/>
          <a:p>
            <a:pPr marL="0" marR="0" lvl="0" indent="0" algn="l" rtl="0">
              <a:lnSpc>
                <a:spcPct val="140020"/>
              </a:lnSpc>
              <a:spcBef>
                <a:spcPts val="0"/>
              </a:spcBef>
              <a:spcAft>
                <a:spcPts val="0"/>
              </a:spcAft>
              <a:buClr>
                <a:srgbClr val="000000"/>
              </a:buClr>
              <a:buSzPts val="900"/>
              <a:buFont typeface="Arial"/>
              <a:buNone/>
            </a:pPr>
            <a:r>
              <a:rPr lang="en" sz="1000" b="0" i="0" u="none" strike="noStrike" cap="none" dirty="0">
                <a:solidFill>
                  <a:srgbClr val="201E1E"/>
                </a:solidFill>
                <a:latin typeface="Open Sans"/>
                <a:ea typeface="Open Sans"/>
                <a:cs typeface="Open Sans"/>
                <a:sym typeface="Open Sans"/>
              </a:rPr>
              <a:t>N</a:t>
            </a:r>
            <a:r>
              <a:rPr lang="en-US" sz="1000" b="0" i="0" u="none" strike="noStrike" cap="none" dirty="0">
                <a:solidFill>
                  <a:srgbClr val="201E1E"/>
                </a:solidFill>
                <a:latin typeface="Open Sans"/>
                <a:ea typeface="Open Sans"/>
                <a:cs typeface="Open Sans"/>
                <a:sym typeface="Open Sans"/>
              </a:rPr>
              <a:t>o</a:t>
            </a:r>
            <a:r>
              <a:rPr lang="en" sz="1000" b="0" i="0" u="none" strike="noStrike" cap="none" dirty="0">
                <a:solidFill>
                  <a:srgbClr val="201E1E"/>
                </a:solidFill>
                <a:latin typeface="Open Sans"/>
                <a:ea typeface="Open Sans"/>
                <a:cs typeface="Open Sans"/>
                <a:sym typeface="Open Sans"/>
              </a:rPr>
              <a:t>rth Texas RV Park was a 21-unit RV Park in Whitewright, TX, </a:t>
            </a:r>
            <a:r>
              <a:rPr lang="en" sz="1000" dirty="0">
                <a:solidFill>
                  <a:srgbClr val="201E1E"/>
                </a:solidFill>
                <a:latin typeface="Open Sans"/>
                <a:ea typeface="Open Sans"/>
                <a:cs typeface="Open Sans"/>
                <a:sym typeface="Open Sans"/>
              </a:rPr>
              <a:t>located 16 </a:t>
            </a:r>
            <a:r>
              <a:rPr lang="en" sz="1000" b="0" i="0" u="none" strike="noStrike" cap="none" dirty="0">
                <a:solidFill>
                  <a:srgbClr val="201E1E"/>
                </a:solidFill>
                <a:latin typeface="Open Sans"/>
                <a:ea typeface="Open Sans"/>
                <a:cs typeface="Open Sans"/>
                <a:sym typeface="Open Sans"/>
              </a:rPr>
              <a:t>mins from Sherman, TX, one of the hottest developing areas in DFW. </a:t>
            </a:r>
            <a:endParaRPr sz="1000" b="0" i="0" u="none" strike="noStrike" cap="none" dirty="0">
              <a:solidFill>
                <a:srgbClr val="000000"/>
              </a:solidFill>
              <a:latin typeface="Arial"/>
              <a:ea typeface="Arial"/>
              <a:cs typeface="Arial"/>
              <a:sym typeface="Arial"/>
            </a:endParaRPr>
          </a:p>
          <a:p>
            <a:pPr marL="0" marR="0" lvl="0" indent="0" algn="l" rtl="0">
              <a:lnSpc>
                <a:spcPct val="140020"/>
              </a:lnSpc>
              <a:spcBef>
                <a:spcPts val="0"/>
              </a:spcBef>
              <a:spcAft>
                <a:spcPts val="0"/>
              </a:spcAft>
              <a:buClr>
                <a:srgbClr val="000000"/>
              </a:buClr>
              <a:buSzPts val="900"/>
              <a:buFont typeface="Arial"/>
              <a:buNone/>
            </a:pPr>
            <a:endParaRPr sz="1000" b="0" i="0" u="none" strike="noStrike" cap="none" dirty="0">
              <a:solidFill>
                <a:srgbClr val="201E1E"/>
              </a:solidFill>
              <a:latin typeface="Open Sans"/>
              <a:ea typeface="Open Sans"/>
              <a:cs typeface="Open Sans"/>
              <a:sym typeface="Open Sans"/>
            </a:endParaRPr>
          </a:p>
          <a:p>
            <a:pPr marL="215900" marR="0" lvl="1" indent="-114300" algn="l" rtl="0">
              <a:lnSpc>
                <a:spcPct val="140020"/>
              </a:lnSpc>
              <a:spcBef>
                <a:spcPts val="0"/>
              </a:spcBef>
              <a:spcAft>
                <a:spcPts val="0"/>
              </a:spcAft>
              <a:buClr>
                <a:srgbClr val="201E1E"/>
              </a:buClr>
              <a:buSzPts val="1000"/>
              <a:buFont typeface="Arial"/>
              <a:buChar char="•"/>
            </a:pPr>
            <a:r>
              <a:rPr lang="en" sz="1000" b="0" i="0" u="none" strike="noStrike" cap="none" dirty="0">
                <a:solidFill>
                  <a:srgbClr val="201E1E"/>
                </a:solidFill>
                <a:latin typeface="Open Sans"/>
                <a:ea typeface="Open Sans"/>
                <a:cs typeface="Open Sans"/>
                <a:sym typeface="Open Sans"/>
              </a:rPr>
              <a:t>There </a:t>
            </a:r>
            <a:r>
              <a:rPr lang="en" sz="1000" dirty="0">
                <a:solidFill>
                  <a:srgbClr val="201E1E"/>
                </a:solidFill>
                <a:latin typeface="Open Sans"/>
                <a:ea typeface="Open Sans"/>
                <a:cs typeface="Open Sans"/>
                <a:sym typeface="Open Sans"/>
              </a:rPr>
              <a:t>were</a:t>
            </a:r>
            <a:r>
              <a:rPr lang="en" sz="1000" b="0" i="0" u="none" strike="noStrike" cap="none" dirty="0">
                <a:solidFill>
                  <a:srgbClr val="201E1E"/>
                </a:solidFill>
                <a:latin typeface="Open Sans"/>
                <a:ea typeface="Open Sans"/>
                <a:cs typeface="Open Sans"/>
                <a:sym typeface="Open Sans"/>
              </a:rPr>
              <a:t> 4 acres of undeveloped land ready to be outfitted with </a:t>
            </a:r>
            <a:r>
              <a:rPr lang="en" sz="1000" dirty="0">
                <a:solidFill>
                  <a:srgbClr val="201E1E"/>
                </a:solidFill>
                <a:latin typeface="Open Sans"/>
                <a:ea typeface="Open Sans"/>
                <a:cs typeface="Open Sans"/>
                <a:sym typeface="Open Sans"/>
              </a:rPr>
              <a:t>34</a:t>
            </a:r>
            <a:r>
              <a:rPr lang="en" sz="1000" b="0" i="0" u="none" strike="noStrike" cap="none" dirty="0">
                <a:solidFill>
                  <a:srgbClr val="201E1E"/>
                </a:solidFill>
                <a:latin typeface="Open Sans"/>
                <a:ea typeface="Open Sans"/>
                <a:cs typeface="Open Sans"/>
                <a:sym typeface="Open Sans"/>
              </a:rPr>
              <a:t> additional units</a:t>
            </a:r>
            <a:r>
              <a:rPr lang="en" sz="1000" dirty="0">
                <a:solidFill>
                  <a:srgbClr val="201E1E"/>
                </a:solidFill>
                <a:latin typeface="Open Sans"/>
                <a:ea typeface="Open Sans"/>
                <a:cs typeface="Open Sans"/>
                <a:sym typeface="Open Sans"/>
              </a:rPr>
              <a:t>, according to the seller’s original plans.</a:t>
            </a:r>
            <a:br>
              <a:rPr lang="en" sz="1000" b="0" i="0" u="none" strike="noStrike" cap="none" dirty="0">
                <a:solidFill>
                  <a:srgbClr val="000000"/>
                </a:solidFill>
                <a:latin typeface="Arial"/>
                <a:ea typeface="Arial"/>
                <a:cs typeface="Arial"/>
                <a:sym typeface="Arial"/>
              </a:rPr>
            </a:br>
            <a:endParaRPr sz="1000" b="0" i="0" u="none" strike="noStrike" cap="none" dirty="0">
              <a:solidFill>
                <a:srgbClr val="201E1E"/>
              </a:solidFill>
              <a:latin typeface="Open Sans"/>
              <a:ea typeface="Open Sans"/>
              <a:cs typeface="Open Sans"/>
              <a:sym typeface="Open Sans"/>
            </a:endParaRPr>
          </a:p>
          <a:p>
            <a:pPr marL="215900" marR="0" lvl="1" indent="-107950" algn="l" rtl="0">
              <a:lnSpc>
                <a:spcPct val="140020"/>
              </a:lnSpc>
              <a:spcBef>
                <a:spcPts val="0"/>
              </a:spcBef>
              <a:spcAft>
                <a:spcPts val="0"/>
              </a:spcAft>
              <a:buClr>
                <a:srgbClr val="201E1E"/>
              </a:buClr>
              <a:buSzPts val="900"/>
              <a:buFont typeface="Arial"/>
              <a:buChar char="•"/>
            </a:pPr>
            <a:r>
              <a:rPr lang="en" sz="1000" b="0" i="0" u="none" strike="noStrike" cap="none" dirty="0">
                <a:solidFill>
                  <a:srgbClr val="201E1E"/>
                </a:solidFill>
                <a:latin typeface="Open Sans"/>
                <a:ea typeface="Open Sans"/>
                <a:cs typeface="Open Sans"/>
                <a:sym typeface="Open Sans"/>
              </a:rPr>
              <a:t>This </a:t>
            </a:r>
            <a:r>
              <a:rPr lang="en" sz="1000" dirty="0">
                <a:solidFill>
                  <a:srgbClr val="201E1E"/>
                </a:solidFill>
                <a:latin typeface="Open Sans"/>
                <a:ea typeface="Open Sans"/>
                <a:cs typeface="Open Sans"/>
                <a:sym typeface="Open Sans"/>
              </a:rPr>
              <a:t>was a</a:t>
            </a:r>
            <a:r>
              <a:rPr lang="en" sz="1000" b="0" i="0" u="none" strike="noStrike" cap="none" dirty="0">
                <a:solidFill>
                  <a:srgbClr val="201E1E"/>
                </a:solidFill>
                <a:latin typeface="Open Sans"/>
                <a:ea typeface="Open Sans"/>
                <a:cs typeface="Open Sans"/>
                <a:sym typeface="Open Sans"/>
              </a:rPr>
              <a:t> strong value-add along with an upside in rent and cost-saving measures.</a:t>
            </a:r>
            <a:br>
              <a:rPr lang="en" sz="1000" b="0" i="0" u="none" strike="noStrike" cap="none" dirty="0">
                <a:solidFill>
                  <a:srgbClr val="201E1E"/>
                </a:solidFill>
                <a:latin typeface="Open Sans"/>
                <a:ea typeface="Open Sans"/>
                <a:cs typeface="Open Sans"/>
                <a:sym typeface="Open Sans"/>
              </a:rPr>
            </a:br>
            <a:endParaRPr sz="1000" b="0" i="0" u="none" strike="noStrike" cap="none" dirty="0">
              <a:solidFill>
                <a:srgbClr val="201E1E"/>
              </a:solidFill>
              <a:latin typeface="Open Sans"/>
              <a:ea typeface="Open Sans"/>
              <a:cs typeface="Open Sans"/>
              <a:sym typeface="Open Sans"/>
            </a:endParaRPr>
          </a:p>
          <a:p>
            <a:pPr marL="215900" marR="0" lvl="1" indent="-107950" algn="l" rtl="0">
              <a:lnSpc>
                <a:spcPct val="140020"/>
              </a:lnSpc>
              <a:spcBef>
                <a:spcPts val="0"/>
              </a:spcBef>
              <a:spcAft>
                <a:spcPts val="0"/>
              </a:spcAft>
              <a:buClr>
                <a:srgbClr val="201E1E"/>
              </a:buClr>
              <a:buSzPts val="900"/>
              <a:buFont typeface="Arial"/>
              <a:buChar char="•"/>
            </a:pPr>
            <a:r>
              <a:rPr lang="en" sz="1000" b="0" i="0" u="none" strike="noStrike" cap="none" dirty="0">
                <a:solidFill>
                  <a:srgbClr val="201E1E"/>
                </a:solidFill>
                <a:latin typeface="Open Sans"/>
                <a:ea typeface="Open Sans"/>
                <a:cs typeface="Open Sans"/>
                <a:sym typeface="Open Sans"/>
              </a:rPr>
              <a:t>There is strong demand for RV parks in the area due to the development and need for long-term housing for employees</a:t>
            </a:r>
          </a:p>
        </p:txBody>
      </p:sp>
      <p:sp>
        <p:nvSpPr>
          <p:cNvPr id="263" name="Google Shape;263;p18"/>
          <p:cNvSpPr txBox="1"/>
          <p:nvPr/>
        </p:nvSpPr>
        <p:spPr>
          <a:xfrm>
            <a:off x="1014541" y="3327546"/>
            <a:ext cx="2809087" cy="1723549"/>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Clr>
                <a:srgbClr val="000000"/>
              </a:buClr>
              <a:buSzPts val="1400"/>
              <a:buFont typeface="Arial"/>
              <a:buNone/>
            </a:pPr>
            <a:r>
              <a:rPr lang="en" sz="1600" b="1" i="0" u="none" strike="noStrike" cap="none" dirty="0">
                <a:solidFill>
                  <a:srgbClr val="FFFFFF"/>
                </a:solidFill>
                <a:latin typeface="Open Sans"/>
                <a:ea typeface="Open Sans"/>
                <a:cs typeface="Open Sans"/>
                <a:sym typeface="Open Sans"/>
              </a:rPr>
              <a:t>Purchase Price: </a:t>
            </a:r>
            <a:r>
              <a:rPr lang="en" sz="1600" i="0" u="none" strike="noStrike" cap="none" dirty="0">
                <a:solidFill>
                  <a:srgbClr val="FFFFFF"/>
                </a:solidFill>
                <a:latin typeface="Open Sans"/>
                <a:ea typeface="Open Sans"/>
                <a:cs typeface="Open Sans"/>
                <a:sym typeface="Open Sans"/>
              </a:rPr>
              <a:t>$1,200,000</a:t>
            </a:r>
            <a:endParaRPr sz="1600" i="0" u="none" strike="noStrike" cap="none" dirty="0">
              <a:solidFill>
                <a:srgbClr val="000000"/>
              </a:solidFill>
              <a:latin typeface="Arial"/>
              <a:ea typeface="Arial"/>
              <a:cs typeface="Arial"/>
              <a:sym typeface="Arial"/>
            </a:endParaRPr>
          </a:p>
          <a:p>
            <a:pPr marL="0" marR="0" lvl="0" indent="0" algn="l" rtl="0">
              <a:lnSpc>
                <a:spcPct val="140016"/>
              </a:lnSpc>
              <a:spcBef>
                <a:spcPts val="0"/>
              </a:spcBef>
              <a:spcAft>
                <a:spcPts val="0"/>
              </a:spcAft>
              <a:buClr>
                <a:srgbClr val="000000"/>
              </a:buClr>
              <a:buSzPts val="1400"/>
              <a:buFont typeface="Arial"/>
              <a:buNone/>
            </a:pPr>
            <a:r>
              <a:rPr lang="en" sz="1600" b="1" i="0" u="none" strike="noStrike" cap="none" dirty="0">
                <a:solidFill>
                  <a:srgbClr val="FFFFFF"/>
                </a:solidFill>
                <a:latin typeface="Open Sans"/>
                <a:ea typeface="Open Sans"/>
                <a:cs typeface="Open Sans"/>
                <a:sym typeface="Open Sans"/>
              </a:rPr>
              <a:t>Equity Raise: </a:t>
            </a:r>
            <a:r>
              <a:rPr lang="en" sz="1600" i="0" u="none" strike="noStrike" cap="none" dirty="0">
                <a:solidFill>
                  <a:srgbClr val="FFFFFF"/>
                </a:solidFill>
                <a:latin typeface="Open Sans"/>
                <a:ea typeface="Open Sans"/>
                <a:cs typeface="Open Sans"/>
                <a:sym typeface="Open Sans"/>
              </a:rPr>
              <a:t>$705,000</a:t>
            </a:r>
            <a:endParaRPr sz="1600" i="0" u="none" strike="noStrike" cap="none" dirty="0">
              <a:solidFill>
                <a:srgbClr val="000000"/>
              </a:solidFill>
              <a:latin typeface="Arial"/>
              <a:ea typeface="Arial"/>
              <a:cs typeface="Arial"/>
              <a:sym typeface="Arial"/>
            </a:endParaRPr>
          </a:p>
          <a:p>
            <a:pPr marL="0" marR="0" lvl="0" indent="0" algn="l" rtl="0">
              <a:lnSpc>
                <a:spcPct val="140016"/>
              </a:lnSpc>
              <a:spcBef>
                <a:spcPts val="0"/>
              </a:spcBef>
              <a:spcAft>
                <a:spcPts val="0"/>
              </a:spcAft>
              <a:buClr>
                <a:srgbClr val="000000"/>
              </a:buClr>
              <a:buSzPts val="1400"/>
              <a:buFont typeface="Arial"/>
              <a:buNone/>
            </a:pPr>
            <a:r>
              <a:rPr lang="en" sz="1600" b="1" i="0" u="none" strike="noStrike" cap="none" dirty="0">
                <a:solidFill>
                  <a:srgbClr val="FFFFFF"/>
                </a:solidFill>
                <a:latin typeface="Open Sans"/>
                <a:ea typeface="Open Sans"/>
                <a:cs typeface="Open Sans"/>
                <a:sym typeface="Open Sans"/>
              </a:rPr>
              <a:t>Price Per Unit: </a:t>
            </a:r>
            <a:r>
              <a:rPr lang="en" sz="1600" i="0" u="none" strike="noStrike" cap="none" dirty="0">
                <a:solidFill>
                  <a:srgbClr val="FFFFFF"/>
                </a:solidFill>
                <a:latin typeface="Open Sans"/>
                <a:ea typeface="Open Sans"/>
                <a:cs typeface="Open Sans"/>
                <a:sym typeface="Open Sans"/>
              </a:rPr>
              <a:t>$57,000</a:t>
            </a:r>
            <a:endParaRPr sz="1600" i="0" u="none" strike="noStrike" cap="none" dirty="0">
              <a:solidFill>
                <a:srgbClr val="000000"/>
              </a:solidFill>
              <a:latin typeface="Arial"/>
              <a:ea typeface="Arial"/>
              <a:cs typeface="Arial"/>
              <a:sym typeface="Arial"/>
            </a:endParaRPr>
          </a:p>
          <a:p>
            <a:pPr marL="0" marR="0" lvl="0" indent="0" algn="l" rtl="0">
              <a:lnSpc>
                <a:spcPct val="140016"/>
              </a:lnSpc>
              <a:spcBef>
                <a:spcPts val="0"/>
              </a:spcBef>
              <a:spcAft>
                <a:spcPts val="0"/>
              </a:spcAft>
              <a:buClr>
                <a:srgbClr val="000000"/>
              </a:buClr>
              <a:buSzPts val="1400"/>
              <a:buFont typeface="Arial"/>
              <a:buNone/>
            </a:pPr>
            <a:r>
              <a:rPr lang="en" sz="1600" b="1" i="0" u="none" strike="noStrike" cap="none" dirty="0">
                <a:solidFill>
                  <a:srgbClr val="FFFFFF"/>
                </a:solidFill>
                <a:latin typeface="Open Sans"/>
                <a:ea typeface="Open Sans"/>
                <a:cs typeface="Open Sans"/>
                <a:sym typeface="Open Sans"/>
              </a:rPr>
              <a:t>Current Avg Rent: </a:t>
            </a:r>
            <a:r>
              <a:rPr lang="en" sz="1600" i="0" u="none" strike="noStrike" cap="none" dirty="0">
                <a:solidFill>
                  <a:srgbClr val="FFFFFF"/>
                </a:solidFill>
                <a:latin typeface="Open Sans"/>
                <a:ea typeface="Open Sans"/>
                <a:cs typeface="Open Sans"/>
                <a:sym typeface="Open Sans"/>
              </a:rPr>
              <a:t>$492</a:t>
            </a:r>
            <a:endParaRPr sz="1600" i="0" u="none" strike="noStrike" cap="none" dirty="0">
              <a:solidFill>
                <a:srgbClr val="000000"/>
              </a:solidFill>
              <a:latin typeface="Arial"/>
              <a:ea typeface="Arial"/>
              <a:cs typeface="Arial"/>
              <a:sym typeface="Arial"/>
            </a:endParaRPr>
          </a:p>
          <a:p>
            <a:pPr marL="0" marR="0" lvl="0" indent="0" algn="l" rtl="0">
              <a:lnSpc>
                <a:spcPct val="140016"/>
              </a:lnSpc>
              <a:spcBef>
                <a:spcPts val="0"/>
              </a:spcBef>
              <a:spcAft>
                <a:spcPts val="0"/>
              </a:spcAft>
              <a:buClr>
                <a:srgbClr val="000000"/>
              </a:buClr>
              <a:buSzPts val="1400"/>
              <a:buFont typeface="Arial"/>
              <a:buNone/>
            </a:pPr>
            <a:r>
              <a:rPr lang="en" sz="1600" b="1" i="0" u="none" strike="noStrike" cap="none" dirty="0">
                <a:solidFill>
                  <a:srgbClr val="FFFFFF"/>
                </a:solidFill>
                <a:latin typeface="Open Sans"/>
                <a:ea typeface="Open Sans"/>
                <a:cs typeface="Open Sans"/>
                <a:sym typeface="Open Sans"/>
              </a:rPr>
              <a:t>Proforma Avg Rent: </a:t>
            </a:r>
            <a:r>
              <a:rPr lang="en" sz="1600" i="0" u="none" strike="noStrike" cap="none" dirty="0">
                <a:solidFill>
                  <a:srgbClr val="FFFFFF"/>
                </a:solidFill>
                <a:latin typeface="Open Sans"/>
                <a:ea typeface="Open Sans"/>
                <a:cs typeface="Open Sans"/>
                <a:sym typeface="Open Sans"/>
              </a:rPr>
              <a:t>$516</a:t>
            </a:r>
            <a:endParaRPr sz="1600" i="0" u="none" strike="noStrike" cap="none" dirty="0">
              <a:solidFill>
                <a:srgbClr val="000000"/>
              </a:solidFill>
              <a:latin typeface="Arial"/>
              <a:ea typeface="Arial"/>
              <a:cs typeface="Arial"/>
              <a:sym typeface="Arial"/>
            </a:endParaRPr>
          </a:p>
        </p:txBody>
      </p:sp>
      <p:pic>
        <p:nvPicPr>
          <p:cNvPr id="269" name="Google Shape;269;p18"/>
          <p:cNvPicPr preferRelativeResize="0"/>
          <p:nvPr/>
        </p:nvPicPr>
        <p:blipFill rotWithShape="1">
          <a:blip r:embed="rId3">
            <a:alphaModFix/>
          </a:blip>
          <a:srcRect/>
          <a:stretch/>
        </p:blipFill>
        <p:spPr>
          <a:xfrm>
            <a:off x="5723468" y="5644"/>
            <a:ext cx="3420534" cy="2565400"/>
          </a:xfrm>
          <a:prstGeom prst="rect">
            <a:avLst/>
          </a:prstGeom>
          <a:noFill/>
          <a:ln>
            <a:noFill/>
          </a:ln>
        </p:spPr>
      </p:pic>
      <p:pic>
        <p:nvPicPr>
          <p:cNvPr id="270" name="Google Shape;270;p18"/>
          <p:cNvPicPr preferRelativeResize="0"/>
          <p:nvPr/>
        </p:nvPicPr>
        <p:blipFill rotWithShape="1">
          <a:blip r:embed="rId4">
            <a:alphaModFix/>
          </a:blip>
          <a:srcRect l="618" t="-255" r="16640" b="255"/>
          <a:stretch/>
        </p:blipFill>
        <p:spPr>
          <a:xfrm>
            <a:off x="5723468" y="2559756"/>
            <a:ext cx="3420534" cy="2580017"/>
          </a:xfrm>
          <a:prstGeom prst="rect">
            <a:avLst/>
          </a:prstGeom>
          <a:noFill/>
          <a:ln>
            <a:noFill/>
          </a:ln>
        </p:spPr>
      </p:pic>
    </p:spTree>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3" name="Picture 2">
            <a:extLst>
              <a:ext uri="{FF2B5EF4-FFF2-40B4-BE49-F238E27FC236}">
                <a16:creationId xmlns:a16="http://schemas.microsoft.com/office/drawing/2014/main" id="{062BB2A0-B0A6-815F-4199-9FE67A0F2F5D}"/>
              </a:ext>
            </a:extLst>
          </p:cNvPr>
          <p:cNvPicPr>
            <a:picLocks noChangeAspect="1"/>
          </p:cNvPicPr>
          <p:nvPr/>
        </p:nvPicPr>
        <p:blipFill>
          <a:blip r:embed="rId3"/>
          <a:stretch>
            <a:fillRect/>
          </a:stretch>
        </p:blipFill>
        <p:spPr>
          <a:xfrm>
            <a:off x="903872" y="470680"/>
            <a:ext cx="8257628" cy="2507749"/>
          </a:xfrm>
          <a:prstGeom prst="rect">
            <a:avLst/>
          </a:prstGeom>
        </p:spPr>
      </p:pic>
      <p:sp>
        <p:nvSpPr>
          <p:cNvPr id="278" name="Google Shape;278;p19"/>
          <p:cNvSpPr txBox="1"/>
          <p:nvPr/>
        </p:nvSpPr>
        <p:spPr>
          <a:xfrm>
            <a:off x="462769" y="151830"/>
            <a:ext cx="4214380" cy="442939"/>
          </a:xfrm>
          <a:prstGeom prst="rect">
            <a:avLst/>
          </a:prstGeom>
          <a:noFill/>
          <a:ln>
            <a:noFill/>
          </a:ln>
        </p:spPr>
        <p:txBody>
          <a:bodyPr spcFirstLastPara="1" wrap="square" lIns="0" tIns="0" rIns="0" bIns="0" anchor="t" anchorCtr="0">
            <a:spAutoFit/>
          </a:bodyPr>
          <a:lstStyle/>
          <a:p>
            <a:pPr marL="0" marR="0" lvl="0" indent="0" algn="l" rtl="0">
              <a:lnSpc>
                <a:spcPct val="124000"/>
              </a:lnSpc>
              <a:spcBef>
                <a:spcPts val="0"/>
              </a:spcBef>
              <a:spcAft>
                <a:spcPts val="0"/>
              </a:spcAft>
              <a:buClr>
                <a:srgbClr val="000000"/>
              </a:buClr>
              <a:buSzPts val="2800"/>
              <a:buFont typeface="Arial"/>
              <a:buNone/>
            </a:pPr>
            <a:r>
              <a:rPr lang="en" sz="2800" b="1" i="0" u="none" strike="noStrike" cap="none" dirty="0">
                <a:solidFill>
                  <a:srgbClr val="000000"/>
                </a:solidFill>
                <a:latin typeface="Roboto"/>
                <a:ea typeface="Roboto"/>
                <a:cs typeface="Roboto"/>
                <a:sym typeface="Roboto"/>
              </a:rPr>
              <a:t>NORTH TEXAS RV PARK</a:t>
            </a:r>
            <a:endParaRPr sz="700" b="0" i="0" u="none" strike="noStrike" cap="none" dirty="0">
              <a:solidFill>
                <a:srgbClr val="000000"/>
              </a:solidFill>
              <a:latin typeface="Arial"/>
              <a:ea typeface="Arial"/>
              <a:cs typeface="Arial"/>
              <a:sym typeface="Arial"/>
            </a:endParaRPr>
          </a:p>
        </p:txBody>
      </p:sp>
      <p:graphicFrame>
        <p:nvGraphicFramePr>
          <p:cNvPr id="285" name="Google Shape;285;p19"/>
          <p:cNvGraphicFramePr/>
          <p:nvPr/>
        </p:nvGraphicFramePr>
        <p:xfrm>
          <a:off x="1193800" y="5578475"/>
          <a:ext cx="9144000" cy="5143500"/>
        </p:xfrm>
        <a:graphic>
          <a:graphicData uri="http://schemas.openxmlformats.org/presentationml/2006/ole">
            <mc:AlternateContent xmlns:mc="http://schemas.openxmlformats.org/markup-compatibility/2006">
              <mc:Choice xmlns:v="urn:schemas-microsoft-com:vml" Requires="v">
                <p:oleObj r:id="rId4" imgW="9144000" imgH="5143500" progId="Acrobat.Document.DC">
                  <p:embed/>
                </p:oleObj>
              </mc:Choice>
              <mc:Fallback>
                <p:oleObj r:id="rId4" imgW="9144000" imgH="5143500" progId="Acrobat.Document.DC">
                  <p:embed/>
                  <p:pic>
                    <p:nvPicPr>
                      <p:cNvPr id="285" name="Google Shape;285;p19"/>
                      <p:cNvPicPr preferRelativeResize="0"/>
                      <p:nvPr/>
                    </p:nvPicPr>
                    <p:blipFill rotWithShape="1">
                      <a:blip r:embed="rId5">
                        <a:alphaModFix/>
                      </a:blip>
                      <a:srcRect/>
                      <a:stretch/>
                    </p:blipFill>
                    <p:spPr>
                      <a:xfrm>
                        <a:off x="1193800" y="5578475"/>
                        <a:ext cx="9144000" cy="5143500"/>
                      </a:xfrm>
                      <a:prstGeom prst="rect">
                        <a:avLst/>
                      </a:prstGeom>
                      <a:noFill/>
                      <a:ln>
                        <a:noFill/>
                      </a:ln>
                    </p:spPr>
                  </p:pic>
                </p:oleObj>
              </mc:Fallback>
            </mc:AlternateContent>
          </a:graphicData>
        </a:graphic>
      </p:graphicFrame>
      <p:sp>
        <p:nvSpPr>
          <p:cNvPr id="4" name="TextBox 3">
            <a:extLst>
              <a:ext uri="{FF2B5EF4-FFF2-40B4-BE49-F238E27FC236}">
                <a16:creationId xmlns:a16="http://schemas.microsoft.com/office/drawing/2014/main" id="{3D4462E9-8FD5-2D40-7DBB-A5C034B48983}"/>
              </a:ext>
            </a:extLst>
          </p:cNvPr>
          <p:cNvSpPr txBox="1"/>
          <p:nvPr/>
        </p:nvSpPr>
        <p:spPr>
          <a:xfrm>
            <a:off x="143641" y="3044602"/>
            <a:ext cx="8856718" cy="1873013"/>
          </a:xfrm>
          <a:prstGeom prst="rect">
            <a:avLst/>
          </a:prstGeom>
          <a:noFill/>
        </p:spPr>
        <p:txBody>
          <a:bodyPr wrap="square" rtlCol="0">
            <a:spAutoFit/>
          </a:bodyPr>
          <a:lstStyle/>
          <a:p>
            <a:pPr marL="215900" marR="0" lvl="1" indent="-114300" algn="l" rtl="0">
              <a:lnSpc>
                <a:spcPct val="140020"/>
              </a:lnSpc>
              <a:spcBef>
                <a:spcPts val="0"/>
              </a:spcBef>
              <a:spcAft>
                <a:spcPts val="0"/>
              </a:spcAft>
              <a:buClr>
                <a:srgbClr val="201E1E"/>
              </a:buClr>
              <a:buSzPts val="1000"/>
              <a:buFont typeface="Arial"/>
              <a:buChar char="•"/>
            </a:pPr>
            <a:r>
              <a:rPr lang="en-US" sz="1400" b="0" i="0" u="none" strike="noStrike" cap="none" dirty="0">
                <a:solidFill>
                  <a:srgbClr val="201E1E"/>
                </a:solidFill>
                <a:latin typeface="Open Sans"/>
                <a:ea typeface="Open Sans"/>
                <a:cs typeface="Open Sans"/>
                <a:sym typeface="Open Sans"/>
              </a:rPr>
              <a:t>The Seller’s original plans had 55-pads.  However, by the time we closed on this property and  Eric started doing research, Grayson County made some changes to how many pad sites are allowed on an acre according to the new septic regulations and requirements.  </a:t>
            </a:r>
          </a:p>
          <a:p>
            <a:pPr marL="215900" marR="0" lvl="1" indent="-114300" algn="l" rtl="0">
              <a:lnSpc>
                <a:spcPct val="140020"/>
              </a:lnSpc>
              <a:spcBef>
                <a:spcPts val="0"/>
              </a:spcBef>
              <a:spcAft>
                <a:spcPts val="0"/>
              </a:spcAft>
              <a:buClr>
                <a:srgbClr val="201E1E"/>
              </a:buClr>
              <a:buSzPts val="1000"/>
              <a:buFont typeface="Arial"/>
              <a:buChar char="•"/>
            </a:pPr>
            <a:r>
              <a:rPr lang="en-US" dirty="0">
                <a:solidFill>
                  <a:srgbClr val="201E1E"/>
                </a:solidFill>
                <a:latin typeface="Open Sans"/>
                <a:ea typeface="Open Sans"/>
                <a:cs typeface="Open Sans"/>
                <a:sym typeface="Open Sans"/>
              </a:rPr>
              <a:t>We went from 10 pad sites per acre down to 8.6 pad sites per acre. 😫Losing 7 spots would lower our valuation by </a:t>
            </a:r>
            <a:r>
              <a:rPr lang="en-US" b="1" dirty="0">
                <a:solidFill>
                  <a:srgbClr val="201E1E"/>
                </a:solidFill>
                <a:latin typeface="Open Sans"/>
                <a:ea typeface="Open Sans"/>
                <a:cs typeface="Open Sans"/>
                <a:sym typeface="Open Sans"/>
              </a:rPr>
              <a:t>$400,000!  </a:t>
            </a:r>
            <a:r>
              <a:rPr lang="en-US" dirty="0">
                <a:solidFill>
                  <a:srgbClr val="201E1E"/>
                </a:solidFill>
                <a:latin typeface="Open Sans"/>
                <a:ea typeface="Open Sans"/>
                <a:cs typeface="Open Sans"/>
                <a:sym typeface="Open Sans"/>
              </a:rPr>
              <a:t>We needed to figure how make up for it.  </a:t>
            </a:r>
          </a:p>
          <a:p>
            <a:pPr marL="215900" marR="0" lvl="1" indent="-114300" algn="l" rtl="0">
              <a:lnSpc>
                <a:spcPct val="140020"/>
              </a:lnSpc>
              <a:spcBef>
                <a:spcPts val="0"/>
              </a:spcBef>
              <a:spcAft>
                <a:spcPts val="0"/>
              </a:spcAft>
              <a:buClr>
                <a:srgbClr val="201E1E"/>
              </a:buClr>
              <a:buSzPts val="1000"/>
              <a:buFont typeface="Arial"/>
              <a:buChar char="•"/>
            </a:pPr>
            <a:r>
              <a:rPr lang="en-US" dirty="0">
                <a:solidFill>
                  <a:srgbClr val="201E1E"/>
                </a:solidFill>
                <a:latin typeface="Open Sans"/>
                <a:ea typeface="Open Sans"/>
                <a:cs typeface="Open Sans"/>
                <a:sym typeface="Open Sans"/>
              </a:rPr>
              <a:t>And that’s when we looked in to </a:t>
            </a:r>
            <a:r>
              <a:rPr lang="en-US" b="1" dirty="0">
                <a:solidFill>
                  <a:srgbClr val="201E1E"/>
                </a:solidFill>
                <a:latin typeface="Open Sans"/>
                <a:ea typeface="Open Sans"/>
                <a:cs typeface="Open Sans"/>
                <a:sym typeface="Open Sans"/>
              </a:rPr>
              <a:t>Tiny Homes. 😀😀😀</a:t>
            </a:r>
          </a:p>
        </p:txBody>
      </p:sp>
    </p:spTree>
    <p:extLst>
      <p:ext uri="{BB962C8B-B14F-4D97-AF65-F5344CB8AC3E}">
        <p14:creationId xmlns:p14="http://schemas.microsoft.com/office/powerpoint/2010/main" val="4047419734"/>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3" name="Picture 2">
            <a:extLst>
              <a:ext uri="{FF2B5EF4-FFF2-40B4-BE49-F238E27FC236}">
                <a16:creationId xmlns:a16="http://schemas.microsoft.com/office/drawing/2014/main" id="{BCFD3341-BD4B-F31A-8DED-22C41374628B}"/>
              </a:ext>
            </a:extLst>
          </p:cNvPr>
          <p:cNvPicPr>
            <a:picLocks noChangeAspect="1"/>
          </p:cNvPicPr>
          <p:nvPr/>
        </p:nvPicPr>
        <p:blipFill>
          <a:blip r:embed="rId3"/>
          <a:stretch>
            <a:fillRect/>
          </a:stretch>
        </p:blipFill>
        <p:spPr>
          <a:xfrm>
            <a:off x="5798207" y="2612813"/>
            <a:ext cx="3247222" cy="2485582"/>
          </a:xfrm>
          <a:prstGeom prst="rect">
            <a:avLst/>
          </a:prstGeom>
        </p:spPr>
      </p:pic>
      <p:pic>
        <p:nvPicPr>
          <p:cNvPr id="5" name="Picture 4">
            <a:extLst>
              <a:ext uri="{FF2B5EF4-FFF2-40B4-BE49-F238E27FC236}">
                <a16:creationId xmlns:a16="http://schemas.microsoft.com/office/drawing/2014/main" id="{E854DADE-7DFD-7D18-6969-8AC0D60A464A}"/>
              </a:ext>
            </a:extLst>
          </p:cNvPr>
          <p:cNvPicPr>
            <a:picLocks noChangeAspect="1"/>
          </p:cNvPicPr>
          <p:nvPr/>
        </p:nvPicPr>
        <p:blipFill>
          <a:blip r:embed="rId4"/>
          <a:srcRect l="3538"/>
          <a:stretch/>
        </p:blipFill>
        <p:spPr>
          <a:xfrm>
            <a:off x="5798207" y="88057"/>
            <a:ext cx="3247222" cy="2483693"/>
          </a:xfrm>
          <a:prstGeom prst="rect">
            <a:avLst/>
          </a:prstGeom>
        </p:spPr>
      </p:pic>
      <p:pic>
        <p:nvPicPr>
          <p:cNvPr id="7" name="Picture 6">
            <a:extLst>
              <a:ext uri="{FF2B5EF4-FFF2-40B4-BE49-F238E27FC236}">
                <a16:creationId xmlns:a16="http://schemas.microsoft.com/office/drawing/2014/main" id="{7CC30D7E-454D-AEB7-E198-596ED865258A}"/>
              </a:ext>
            </a:extLst>
          </p:cNvPr>
          <p:cNvPicPr>
            <a:picLocks noChangeAspect="1"/>
          </p:cNvPicPr>
          <p:nvPr/>
        </p:nvPicPr>
        <p:blipFill>
          <a:blip r:embed="rId5"/>
          <a:stretch>
            <a:fillRect/>
          </a:stretch>
        </p:blipFill>
        <p:spPr>
          <a:xfrm>
            <a:off x="98571" y="2598125"/>
            <a:ext cx="3506476" cy="2500268"/>
          </a:xfrm>
          <a:prstGeom prst="rect">
            <a:avLst/>
          </a:prstGeom>
        </p:spPr>
      </p:pic>
      <p:pic>
        <p:nvPicPr>
          <p:cNvPr id="9" name="Picture 8">
            <a:extLst>
              <a:ext uri="{FF2B5EF4-FFF2-40B4-BE49-F238E27FC236}">
                <a16:creationId xmlns:a16="http://schemas.microsoft.com/office/drawing/2014/main" id="{6D171178-D934-64BC-A227-BC94C1DD19DE}"/>
              </a:ext>
            </a:extLst>
          </p:cNvPr>
          <p:cNvPicPr>
            <a:picLocks noChangeAspect="1"/>
          </p:cNvPicPr>
          <p:nvPr/>
        </p:nvPicPr>
        <p:blipFill>
          <a:blip r:embed="rId6"/>
          <a:srcRect t="33456" b="32669"/>
          <a:stretch/>
        </p:blipFill>
        <p:spPr>
          <a:xfrm>
            <a:off x="98570" y="88057"/>
            <a:ext cx="3506477" cy="2457318"/>
          </a:xfrm>
          <a:prstGeom prst="rect">
            <a:avLst/>
          </a:prstGeom>
        </p:spPr>
      </p:pic>
      <p:pic>
        <p:nvPicPr>
          <p:cNvPr id="11" name="Picture 10">
            <a:extLst>
              <a:ext uri="{FF2B5EF4-FFF2-40B4-BE49-F238E27FC236}">
                <a16:creationId xmlns:a16="http://schemas.microsoft.com/office/drawing/2014/main" id="{15A3772F-B284-825E-2111-26065C6FDA57}"/>
              </a:ext>
            </a:extLst>
          </p:cNvPr>
          <p:cNvPicPr>
            <a:picLocks noChangeAspect="1"/>
          </p:cNvPicPr>
          <p:nvPr/>
        </p:nvPicPr>
        <p:blipFill>
          <a:blip r:embed="rId7"/>
          <a:srcRect t="27580" b="14586"/>
          <a:stretch/>
        </p:blipFill>
        <p:spPr>
          <a:xfrm>
            <a:off x="3675117" y="88057"/>
            <a:ext cx="2067359" cy="2483693"/>
          </a:xfrm>
          <a:prstGeom prst="rect">
            <a:avLst/>
          </a:prstGeom>
        </p:spPr>
      </p:pic>
      <p:pic>
        <p:nvPicPr>
          <p:cNvPr id="13" name="Picture 12">
            <a:extLst>
              <a:ext uri="{FF2B5EF4-FFF2-40B4-BE49-F238E27FC236}">
                <a16:creationId xmlns:a16="http://schemas.microsoft.com/office/drawing/2014/main" id="{656D416E-C84A-17DA-6228-75A1052620A4}"/>
              </a:ext>
            </a:extLst>
          </p:cNvPr>
          <p:cNvPicPr>
            <a:picLocks noChangeAspect="1"/>
          </p:cNvPicPr>
          <p:nvPr/>
        </p:nvPicPr>
        <p:blipFill>
          <a:blip r:embed="rId8"/>
          <a:srcRect l="3515" t="19475" r="4207" b="27231"/>
          <a:stretch/>
        </p:blipFill>
        <p:spPr>
          <a:xfrm>
            <a:off x="3675118" y="2612812"/>
            <a:ext cx="2067360" cy="2485582"/>
          </a:xfrm>
          <a:prstGeom prst="rect">
            <a:avLst/>
          </a:prstGeom>
        </p:spPr>
      </p:pic>
      <p:sp>
        <p:nvSpPr>
          <p:cNvPr id="15" name="TextBox 14">
            <a:extLst>
              <a:ext uri="{FF2B5EF4-FFF2-40B4-BE49-F238E27FC236}">
                <a16:creationId xmlns:a16="http://schemas.microsoft.com/office/drawing/2014/main" id="{465F17FE-8807-E787-98E3-C5A940B830AF}"/>
              </a:ext>
            </a:extLst>
          </p:cNvPr>
          <p:cNvSpPr txBox="1"/>
          <p:nvPr/>
        </p:nvSpPr>
        <p:spPr>
          <a:xfrm>
            <a:off x="98570" y="0"/>
            <a:ext cx="6083738" cy="790666"/>
          </a:xfrm>
          <a:prstGeom prst="rect">
            <a:avLst/>
          </a:prstGeom>
          <a:noFill/>
        </p:spPr>
        <p:txBody>
          <a:bodyPr wrap="square">
            <a:spAutoFit/>
          </a:bodyPr>
          <a:lstStyle/>
          <a:p>
            <a:pPr marL="0" marR="0" lvl="0" indent="0" algn="l" rtl="0">
              <a:lnSpc>
                <a:spcPct val="124000"/>
              </a:lnSpc>
              <a:spcBef>
                <a:spcPts val="0"/>
              </a:spcBef>
              <a:spcAft>
                <a:spcPts val="0"/>
              </a:spcAft>
              <a:buClr>
                <a:srgbClr val="000000"/>
              </a:buClr>
              <a:buSzPts val="2800"/>
              <a:buFont typeface="Arial"/>
              <a:buNone/>
            </a:pPr>
            <a:r>
              <a:rPr lang="en-US" sz="4000" b="1" i="0" u="none" strike="noStrike" cap="none" dirty="0">
                <a:solidFill>
                  <a:schemeClr val="tx1"/>
                </a:solidFill>
                <a:latin typeface="Roboto"/>
                <a:ea typeface="Roboto"/>
                <a:cs typeface="Roboto"/>
                <a:sym typeface="Roboto"/>
              </a:rPr>
              <a:t>NORTH TEXAS RV PARK</a:t>
            </a:r>
            <a:endParaRPr lang="en-US" sz="4000" b="0" i="0" u="none" strike="noStrike" cap="none" dirty="0">
              <a:solidFill>
                <a:schemeClr val="tx1"/>
              </a:solidFill>
              <a:latin typeface="Arial"/>
              <a:ea typeface="Arial"/>
              <a:cs typeface="Arial"/>
              <a:sym typeface="Arial"/>
            </a:endParaRPr>
          </a:p>
        </p:txBody>
      </p:sp>
    </p:spTree>
    <p:extLst>
      <p:ext uri="{BB962C8B-B14F-4D97-AF65-F5344CB8AC3E}">
        <p14:creationId xmlns:p14="http://schemas.microsoft.com/office/powerpoint/2010/main" val="1114993294"/>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grpSp>
        <p:nvGrpSpPr>
          <p:cNvPr id="275" name="Google Shape;275;p19"/>
          <p:cNvGrpSpPr/>
          <p:nvPr/>
        </p:nvGrpSpPr>
        <p:grpSpPr>
          <a:xfrm>
            <a:off x="1" y="3434164"/>
            <a:ext cx="4897820" cy="1879394"/>
            <a:chOff x="0" y="-38100"/>
            <a:chExt cx="2408296" cy="1165808"/>
          </a:xfrm>
        </p:grpSpPr>
        <p:sp>
          <p:nvSpPr>
            <p:cNvPr id="276" name="Google Shape;276;p19"/>
            <p:cNvSpPr/>
            <p:nvPr/>
          </p:nvSpPr>
          <p:spPr>
            <a:xfrm>
              <a:off x="0" y="0"/>
              <a:ext cx="2408296" cy="1127708"/>
            </a:xfrm>
            <a:custGeom>
              <a:avLst/>
              <a:gdLst/>
              <a:ahLst/>
              <a:cxnLst/>
              <a:rect l="l" t="t" r="r" b="b"/>
              <a:pathLst>
                <a:path w="2408296" h="1127708" extrusionOk="0">
                  <a:moveTo>
                    <a:pt x="0" y="0"/>
                  </a:moveTo>
                  <a:lnTo>
                    <a:pt x="2408296" y="0"/>
                  </a:lnTo>
                  <a:lnTo>
                    <a:pt x="2408296" y="1127708"/>
                  </a:lnTo>
                  <a:lnTo>
                    <a:pt x="0" y="1127708"/>
                  </a:lnTo>
                  <a:close/>
                </a:path>
              </a:pathLst>
            </a:custGeom>
            <a:solidFill>
              <a:srgbClr val="201E1E"/>
            </a:solidFill>
            <a:ln>
              <a:noFill/>
            </a:ln>
          </p:spPr>
          <p:txBody>
            <a:bodyPr/>
            <a:lstStyle/>
            <a:p>
              <a:endParaRPr lang="en-US"/>
            </a:p>
          </p:txBody>
        </p:sp>
        <p:sp>
          <p:nvSpPr>
            <p:cNvPr id="277" name="Google Shape;277;p19"/>
            <p:cNvSpPr txBox="1"/>
            <p:nvPr/>
          </p:nvSpPr>
          <p:spPr>
            <a:xfrm>
              <a:off x="0" y="-38100"/>
              <a:ext cx="2408296" cy="1165808"/>
            </a:xfrm>
            <a:prstGeom prst="rect">
              <a:avLst/>
            </a:prstGeom>
            <a:noFill/>
            <a:ln>
              <a:noFill/>
            </a:ln>
          </p:spPr>
          <p:txBody>
            <a:bodyPr spcFirstLastPara="1" wrap="square" lIns="25400" tIns="25400" rIns="25400" bIns="25400" anchor="ctr" anchorCtr="0">
              <a:noAutofit/>
            </a:bodyPr>
            <a:lstStyle/>
            <a:p>
              <a:pPr marL="0" marR="0" lvl="0" indent="0" algn="ctr" rtl="0">
                <a:lnSpc>
                  <a:spcPct val="124388"/>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278" name="Google Shape;278;p19"/>
          <p:cNvSpPr txBox="1"/>
          <p:nvPr/>
        </p:nvSpPr>
        <p:spPr>
          <a:xfrm>
            <a:off x="462769" y="151830"/>
            <a:ext cx="4214380" cy="442939"/>
          </a:xfrm>
          <a:prstGeom prst="rect">
            <a:avLst/>
          </a:prstGeom>
          <a:noFill/>
          <a:ln>
            <a:noFill/>
          </a:ln>
        </p:spPr>
        <p:txBody>
          <a:bodyPr spcFirstLastPara="1" wrap="square" lIns="0" tIns="0" rIns="0" bIns="0" anchor="t" anchorCtr="0">
            <a:spAutoFit/>
          </a:bodyPr>
          <a:lstStyle/>
          <a:p>
            <a:pPr marL="0" marR="0" lvl="0" indent="0" algn="l" rtl="0">
              <a:lnSpc>
                <a:spcPct val="124000"/>
              </a:lnSpc>
              <a:spcBef>
                <a:spcPts val="0"/>
              </a:spcBef>
              <a:spcAft>
                <a:spcPts val="0"/>
              </a:spcAft>
              <a:buClr>
                <a:srgbClr val="000000"/>
              </a:buClr>
              <a:buSzPts val="2800"/>
              <a:buFont typeface="Arial"/>
              <a:buNone/>
            </a:pPr>
            <a:r>
              <a:rPr lang="en" sz="2800" b="1" i="0" u="none" strike="noStrike" cap="none" dirty="0">
                <a:solidFill>
                  <a:srgbClr val="000000"/>
                </a:solidFill>
                <a:latin typeface="Roboto"/>
                <a:ea typeface="Roboto"/>
                <a:cs typeface="Roboto"/>
                <a:sym typeface="Roboto"/>
              </a:rPr>
              <a:t>NORTH TEXAS RV PARK</a:t>
            </a:r>
            <a:endParaRPr sz="700" b="0" i="0" u="none" strike="noStrike" cap="none" dirty="0">
              <a:solidFill>
                <a:srgbClr val="000000"/>
              </a:solidFill>
              <a:latin typeface="Arial"/>
              <a:ea typeface="Arial"/>
              <a:cs typeface="Arial"/>
              <a:sym typeface="Arial"/>
            </a:endParaRPr>
          </a:p>
        </p:txBody>
      </p:sp>
      <p:sp>
        <p:nvSpPr>
          <p:cNvPr id="279" name="Google Shape;279;p19"/>
          <p:cNvSpPr txBox="1"/>
          <p:nvPr/>
        </p:nvSpPr>
        <p:spPr>
          <a:xfrm>
            <a:off x="588579" y="3779882"/>
            <a:ext cx="3212662" cy="991041"/>
          </a:xfrm>
          <a:prstGeom prst="rect">
            <a:avLst/>
          </a:prstGeom>
          <a:noFill/>
          <a:ln>
            <a:noFill/>
          </a:ln>
        </p:spPr>
        <p:txBody>
          <a:bodyPr spcFirstLastPara="1" wrap="square" lIns="0" tIns="0" rIns="0" bIns="0" anchor="t" anchorCtr="0">
            <a:spAutoFit/>
          </a:bodyPr>
          <a:lstStyle/>
          <a:p>
            <a:pPr marL="0" marR="0" lvl="0" indent="0" algn="l" rtl="0">
              <a:lnSpc>
                <a:spcPct val="140026"/>
              </a:lnSpc>
              <a:spcBef>
                <a:spcPts val="0"/>
              </a:spcBef>
              <a:spcAft>
                <a:spcPts val="0"/>
              </a:spcAft>
              <a:buClr>
                <a:srgbClr val="000000"/>
              </a:buClr>
              <a:buSzPts val="1400"/>
              <a:buFont typeface="Arial"/>
              <a:buNone/>
            </a:pPr>
            <a:r>
              <a:rPr lang="en" sz="1400" b="1" i="0" u="none" strike="noStrike" cap="none" dirty="0">
                <a:solidFill>
                  <a:srgbClr val="FFFFFF"/>
                </a:solidFill>
                <a:latin typeface="Open Sans"/>
                <a:ea typeface="Open Sans"/>
                <a:cs typeface="Open Sans"/>
                <a:sym typeface="Open Sans"/>
              </a:rPr>
              <a:t>NOI for 202</a:t>
            </a:r>
            <a:r>
              <a:rPr lang="en" b="1" dirty="0">
                <a:solidFill>
                  <a:srgbClr val="FFFFFF"/>
                </a:solidFill>
                <a:latin typeface="Open Sans"/>
                <a:ea typeface="Open Sans"/>
                <a:cs typeface="Open Sans"/>
                <a:sym typeface="Open Sans"/>
              </a:rPr>
              <a:t>5</a:t>
            </a:r>
            <a:r>
              <a:rPr lang="en" sz="1400" b="1" i="0" u="none" strike="noStrike" cap="none" dirty="0">
                <a:solidFill>
                  <a:srgbClr val="FFFFFF"/>
                </a:solidFill>
                <a:latin typeface="Open Sans"/>
                <a:ea typeface="Open Sans"/>
                <a:cs typeface="Open Sans"/>
                <a:sym typeface="Open Sans"/>
              </a:rPr>
              <a:t>: $</a:t>
            </a:r>
            <a:r>
              <a:rPr lang="en-US" sz="1400" b="1" i="0" u="none" strike="noStrike" cap="none" dirty="0">
                <a:solidFill>
                  <a:srgbClr val="FFFFFF"/>
                </a:solidFill>
                <a:latin typeface="Open Sans"/>
                <a:ea typeface="Open Sans"/>
                <a:cs typeface="Open Sans"/>
                <a:sym typeface="Open Sans"/>
              </a:rPr>
              <a:t>2</a:t>
            </a:r>
            <a:r>
              <a:rPr lang="en-US" b="1" dirty="0">
                <a:solidFill>
                  <a:srgbClr val="FFFFFF"/>
                </a:solidFill>
                <a:latin typeface="Open Sans"/>
                <a:ea typeface="Open Sans"/>
                <a:cs typeface="Open Sans"/>
                <a:sym typeface="Open Sans"/>
              </a:rPr>
              <a:t>74,368</a:t>
            </a:r>
          </a:p>
          <a:p>
            <a:pPr marL="0" marR="0" lvl="0" indent="0" algn="l" rtl="0">
              <a:lnSpc>
                <a:spcPct val="140026"/>
              </a:lnSpc>
              <a:spcBef>
                <a:spcPts val="0"/>
              </a:spcBef>
              <a:spcAft>
                <a:spcPts val="0"/>
              </a:spcAft>
              <a:buClr>
                <a:srgbClr val="000000"/>
              </a:buClr>
              <a:buSzPts val="1400"/>
              <a:buFont typeface="Arial"/>
              <a:buNone/>
            </a:pPr>
            <a:endParaRPr dirty="0"/>
          </a:p>
          <a:p>
            <a:pPr marL="0" marR="0" lvl="0" indent="0" algn="l" rtl="0">
              <a:lnSpc>
                <a:spcPct val="140026"/>
              </a:lnSpc>
              <a:spcBef>
                <a:spcPts val="0"/>
              </a:spcBef>
              <a:spcAft>
                <a:spcPts val="0"/>
              </a:spcAft>
              <a:buClr>
                <a:srgbClr val="000000"/>
              </a:buClr>
              <a:buSzPts val="1600"/>
              <a:buFont typeface="Arial"/>
              <a:buNone/>
            </a:pPr>
            <a:r>
              <a:rPr lang="en" sz="1800" b="1" i="0" u="none" strike="noStrike" cap="none" dirty="0">
                <a:solidFill>
                  <a:srgbClr val="FFFFFF"/>
                </a:solidFill>
                <a:latin typeface="Open Sans"/>
                <a:ea typeface="Open Sans"/>
                <a:cs typeface="Open Sans"/>
                <a:sym typeface="Open Sans"/>
              </a:rPr>
              <a:t>EXIT at 9 CAP = </a:t>
            </a:r>
            <a:r>
              <a:rPr lang="en" sz="1800" b="1" i="0" u="none" strike="noStrike" cap="none" dirty="0">
                <a:solidFill>
                  <a:srgbClr val="FFFF00"/>
                </a:solidFill>
                <a:latin typeface="Open Sans"/>
                <a:ea typeface="Open Sans"/>
                <a:cs typeface="Open Sans"/>
                <a:sym typeface="Open Sans"/>
              </a:rPr>
              <a:t>$2,900,000</a:t>
            </a:r>
            <a:endParaRPr sz="1800" b="0" i="0" u="none" strike="noStrike" cap="none" dirty="0">
              <a:solidFill>
                <a:srgbClr val="FFFF00"/>
              </a:solidFill>
              <a:latin typeface="Arial"/>
              <a:ea typeface="Arial"/>
              <a:cs typeface="Arial"/>
              <a:sym typeface="Arial"/>
            </a:endParaRPr>
          </a:p>
        </p:txBody>
      </p:sp>
      <p:pic>
        <p:nvPicPr>
          <p:cNvPr id="282" name="Google Shape;282;p19"/>
          <p:cNvPicPr preferRelativeResize="0"/>
          <p:nvPr/>
        </p:nvPicPr>
        <p:blipFill rotWithShape="1">
          <a:blip r:embed="rId3">
            <a:alphaModFix/>
          </a:blip>
          <a:srcRect t="16944"/>
          <a:stretch/>
        </p:blipFill>
        <p:spPr>
          <a:xfrm>
            <a:off x="6572919" y="1817973"/>
            <a:ext cx="2571081" cy="1509910"/>
          </a:xfrm>
          <a:prstGeom prst="rect">
            <a:avLst/>
          </a:prstGeom>
          <a:noFill/>
          <a:ln>
            <a:noFill/>
          </a:ln>
        </p:spPr>
      </p:pic>
      <p:pic>
        <p:nvPicPr>
          <p:cNvPr id="283" name="Google Shape;283;p19"/>
          <p:cNvPicPr preferRelativeResize="0"/>
          <p:nvPr/>
        </p:nvPicPr>
        <p:blipFill rotWithShape="1">
          <a:blip r:embed="rId4">
            <a:alphaModFix/>
          </a:blip>
          <a:srcRect l="6793" t="-2359" r="11777" b="1"/>
          <a:stretch/>
        </p:blipFill>
        <p:spPr>
          <a:xfrm>
            <a:off x="6572919" y="3325527"/>
            <a:ext cx="2571081" cy="1817974"/>
          </a:xfrm>
          <a:prstGeom prst="rect">
            <a:avLst/>
          </a:prstGeom>
          <a:noFill/>
          <a:ln>
            <a:noFill/>
          </a:ln>
        </p:spPr>
      </p:pic>
      <p:pic>
        <p:nvPicPr>
          <p:cNvPr id="284" name="Google Shape;284;p19"/>
          <p:cNvPicPr preferRelativeResize="0"/>
          <p:nvPr/>
        </p:nvPicPr>
        <p:blipFill rotWithShape="1">
          <a:blip r:embed="rId5">
            <a:alphaModFix/>
          </a:blip>
          <a:srcRect/>
          <a:stretch/>
        </p:blipFill>
        <p:spPr>
          <a:xfrm>
            <a:off x="6572919" y="0"/>
            <a:ext cx="2571081" cy="1817973"/>
          </a:xfrm>
          <a:prstGeom prst="rect">
            <a:avLst/>
          </a:prstGeom>
          <a:noFill/>
          <a:ln>
            <a:noFill/>
          </a:ln>
        </p:spPr>
      </p:pic>
      <p:graphicFrame>
        <p:nvGraphicFramePr>
          <p:cNvPr id="285" name="Google Shape;285;p19"/>
          <p:cNvGraphicFramePr/>
          <p:nvPr/>
        </p:nvGraphicFramePr>
        <p:xfrm>
          <a:off x="1193800" y="5578475"/>
          <a:ext cx="9144000" cy="5143500"/>
        </p:xfrm>
        <a:graphic>
          <a:graphicData uri="http://schemas.openxmlformats.org/presentationml/2006/ole">
            <mc:AlternateContent xmlns:mc="http://schemas.openxmlformats.org/markup-compatibility/2006">
              <mc:Choice xmlns:v="urn:schemas-microsoft-com:vml" Requires="v">
                <p:oleObj r:id="rId6" imgW="9144000" imgH="5143500" progId="Acrobat.Document.DC">
                  <p:embed/>
                </p:oleObj>
              </mc:Choice>
              <mc:Fallback>
                <p:oleObj r:id="rId6" imgW="9144000" imgH="5143500" progId="Acrobat.Document.DC">
                  <p:embed/>
                  <p:pic>
                    <p:nvPicPr>
                      <p:cNvPr id="285" name="Google Shape;285;p19"/>
                      <p:cNvPicPr preferRelativeResize="0"/>
                      <p:nvPr/>
                    </p:nvPicPr>
                    <p:blipFill rotWithShape="1">
                      <a:blip r:embed="rId7">
                        <a:alphaModFix/>
                      </a:blip>
                      <a:srcRect/>
                      <a:stretch/>
                    </p:blipFill>
                    <p:spPr>
                      <a:xfrm>
                        <a:off x="1193800" y="5578475"/>
                        <a:ext cx="9144000" cy="5143500"/>
                      </a:xfrm>
                      <a:prstGeom prst="rect">
                        <a:avLst/>
                      </a:prstGeom>
                      <a:noFill/>
                      <a:ln>
                        <a:noFill/>
                      </a:ln>
                    </p:spPr>
                  </p:pic>
                </p:oleObj>
              </mc:Fallback>
            </mc:AlternateContent>
          </a:graphicData>
        </a:graphic>
      </p:graphicFrame>
      <p:sp>
        <p:nvSpPr>
          <p:cNvPr id="286" name="Google Shape;286;p19"/>
          <p:cNvSpPr txBox="1"/>
          <p:nvPr/>
        </p:nvSpPr>
        <p:spPr>
          <a:xfrm>
            <a:off x="121990" y="703850"/>
            <a:ext cx="6303589" cy="2612983"/>
          </a:xfrm>
          <a:prstGeom prst="rect">
            <a:avLst/>
          </a:prstGeom>
          <a:noFill/>
          <a:ln>
            <a:noFill/>
          </a:ln>
        </p:spPr>
        <p:txBody>
          <a:bodyPr spcFirstLastPara="1" wrap="square" lIns="91425" tIns="45700" rIns="91425" bIns="45700" anchor="t" anchorCtr="0">
            <a:spAutoFit/>
          </a:bodyPr>
          <a:lstStyle/>
          <a:p>
            <a:pPr marL="0" marR="0" lvl="0" indent="0" algn="l" rtl="0">
              <a:lnSpc>
                <a:spcPct val="140014"/>
              </a:lnSpc>
              <a:spcBef>
                <a:spcPts val="0"/>
              </a:spcBef>
              <a:spcAft>
                <a:spcPts val="0"/>
              </a:spcAft>
              <a:buClr>
                <a:srgbClr val="000000"/>
              </a:buClr>
              <a:buSzPts val="1400"/>
              <a:buFont typeface="Arial"/>
              <a:buNone/>
            </a:pPr>
            <a:r>
              <a:rPr lang="en" sz="1400" b="1" i="0" u="none" strike="noStrike" cap="none" dirty="0">
                <a:solidFill>
                  <a:srgbClr val="201E1E"/>
                </a:solidFill>
                <a:latin typeface="Open Sans"/>
                <a:ea typeface="Open Sans"/>
                <a:cs typeface="Open Sans"/>
                <a:sym typeface="Open Sans"/>
              </a:rPr>
              <a:t>Our goal in </a:t>
            </a:r>
            <a:r>
              <a:rPr lang="en-US" sz="1400" b="1" i="0" u="none" strike="noStrike" cap="none" dirty="0">
                <a:solidFill>
                  <a:srgbClr val="201E1E"/>
                </a:solidFill>
                <a:latin typeface="Open Sans"/>
                <a:ea typeface="Open Sans"/>
                <a:cs typeface="Open Sans"/>
                <a:sym typeface="Open Sans"/>
              </a:rPr>
              <a:t>3 years:</a:t>
            </a:r>
            <a:endParaRPr dirty="0"/>
          </a:p>
          <a:p>
            <a:pPr marL="171450" marR="0" lvl="0" indent="-171450" algn="l" rtl="0">
              <a:lnSpc>
                <a:spcPct val="140014"/>
              </a:lnSpc>
              <a:spcBef>
                <a:spcPts val="0"/>
              </a:spcBef>
              <a:spcAft>
                <a:spcPts val="0"/>
              </a:spcAft>
              <a:buClr>
                <a:srgbClr val="000000"/>
              </a:buClr>
              <a:buSzPts val="1400"/>
              <a:buFontTx/>
              <a:buChar char="-"/>
            </a:pPr>
            <a:r>
              <a:rPr lang="en" sz="1600" b="0" i="0" u="none" strike="noStrike" cap="none" dirty="0">
                <a:solidFill>
                  <a:srgbClr val="201E1E"/>
                </a:solidFill>
                <a:latin typeface="Open Sans"/>
                <a:ea typeface="Open Sans"/>
                <a:cs typeface="Open Sans"/>
                <a:sym typeface="Open Sans"/>
              </a:rPr>
              <a:t>Get all 44 pad sites leased out at an average $600 per site = </a:t>
            </a:r>
            <a:r>
              <a:rPr lang="en" sz="1600" b="1" i="0" u="none" strike="noStrike" cap="none" dirty="0">
                <a:solidFill>
                  <a:srgbClr val="201E1E"/>
                </a:solidFill>
                <a:latin typeface="Open Sans"/>
                <a:ea typeface="Open Sans"/>
                <a:cs typeface="Open Sans"/>
                <a:sym typeface="Open Sans"/>
              </a:rPr>
              <a:t>$3</a:t>
            </a:r>
            <a:r>
              <a:rPr lang="en" sz="1600" b="1" dirty="0">
                <a:solidFill>
                  <a:srgbClr val="201E1E"/>
                </a:solidFill>
                <a:latin typeface="Open Sans"/>
                <a:ea typeface="Open Sans"/>
                <a:cs typeface="Open Sans"/>
                <a:sym typeface="Open Sans"/>
              </a:rPr>
              <a:t>16</a:t>
            </a:r>
            <a:r>
              <a:rPr lang="en" sz="1600" b="1" i="0" u="none" strike="noStrike" cap="none" dirty="0">
                <a:solidFill>
                  <a:srgbClr val="201E1E"/>
                </a:solidFill>
                <a:latin typeface="Open Sans"/>
                <a:ea typeface="Open Sans"/>
                <a:cs typeface="Open Sans"/>
                <a:sym typeface="Open Sans"/>
              </a:rPr>
              <a:t>,</a:t>
            </a:r>
            <a:r>
              <a:rPr lang="en" sz="1600" b="1" dirty="0">
                <a:solidFill>
                  <a:srgbClr val="201E1E"/>
                </a:solidFill>
                <a:latin typeface="Open Sans"/>
                <a:ea typeface="Open Sans"/>
                <a:cs typeface="Open Sans"/>
                <a:sym typeface="Open Sans"/>
              </a:rPr>
              <a:t>8</a:t>
            </a:r>
            <a:r>
              <a:rPr lang="en" sz="1600" b="1" i="0" u="none" strike="noStrike" cap="none" dirty="0">
                <a:solidFill>
                  <a:srgbClr val="201E1E"/>
                </a:solidFill>
                <a:latin typeface="Open Sans"/>
                <a:ea typeface="Open Sans"/>
                <a:cs typeface="Open Sans"/>
                <a:sym typeface="Open Sans"/>
              </a:rPr>
              <a:t>00 per annum </a:t>
            </a:r>
            <a:endParaRPr lang="en" sz="1600" b="1" dirty="0">
              <a:solidFill>
                <a:srgbClr val="201E1E"/>
              </a:solidFill>
              <a:latin typeface="Open Sans"/>
              <a:ea typeface="Open Sans"/>
              <a:cs typeface="Open Sans"/>
              <a:sym typeface="Open Sans"/>
            </a:endParaRPr>
          </a:p>
          <a:p>
            <a:pPr marL="171450" marR="0" lvl="0" indent="-171450" algn="l" rtl="0">
              <a:lnSpc>
                <a:spcPct val="140014"/>
              </a:lnSpc>
              <a:spcBef>
                <a:spcPts val="0"/>
              </a:spcBef>
              <a:spcAft>
                <a:spcPts val="0"/>
              </a:spcAft>
              <a:buClr>
                <a:srgbClr val="000000"/>
              </a:buClr>
              <a:buSzPts val="1400"/>
              <a:buFontTx/>
              <a:buChar char="-"/>
            </a:pPr>
            <a:r>
              <a:rPr lang="en" sz="1600" dirty="0">
                <a:solidFill>
                  <a:srgbClr val="201E1E"/>
                </a:solidFill>
                <a:latin typeface="Open Sans"/>
                <a:ea typeface="Open Sans"/>
                <a:cs typeface="Open Sans"/>
                <a:sym typeface="Open Sans"/>
              </a:rPr>
              <a:t>Get 4 tiny homes leased out at $1,200 per tiny home = </a:t>
            </a:r>
            <a:br>
              <a:rPr lang="en" sz="1600" dirty="0">
                <a:solidFill>
                  <a:srgbClr val="201E1E"/>
                </a:solidFill>
                <a:latin typeface="Open Sans"/>
                <a:ea typeface="Open Sans"/>
                <a:cs typeface="Open Sans"/>
                <a:sym typeface="Open Sans"/>
              </a:rPr>
            </a:br>
            <a:r>
              <a:rPr lang="en" sz="1600" b="1" dirty="0">
                <a:solidFill>
                  <a:srgbClr val="201E1E"/>
                </a:solidFill>
                <a:latin typeface="Open Sans"/>
                <a:ea typeface="Open Sans"/>
                <a:cs typeface="Open Sans"/>
                <a:sym typeface="Open Sans"/>
              </a:rPr>
              <a:t>$57,600 per annum</a:t>
            </a:r>
            <a:endParaRPr lang="en-US" sz="1600" b="1" dirty="0"/>
          </a:p>
          <a:p>
            <a:pPr>
              <a:lnSpc>
                <a:spcPct val="140014"/>
              </a:lnSpc>
              <a:buSzPts val="1200"/>
            </a:pPr>
            <a:r>
              <a:rPr lang="en-US" sz="1600" b="0" i="0" u="none" strike="noStrike" cap="none" dirty="0">
                <a:solidFill>
                  <a:srgbClr val="201E1E"/>
                </a:solidFill>
                <a:latin typeface="Open Sans"/>
                <a:ea typeface="Open Sans"/>
                <a:cs typeface="Open Sans"/>
                <a:sym typeface="Open Sans"/>
              </a:rPr>
              <a:t>-   Income from laundry facility = </a:t>
            </a:r>
            <a:br>
              <a:rPr lang="en-US" sz="1600" b="0" i="0" u="none" strike="noStrike" cap="none" dirty="0">
                <a:solidFill>
                  <a:srgbClr val="201E1E"/>
                </a:solidFill>
                <a:latin typeface="Open Sans"/>
                <a:ea typeface="Open Sans"/>
                <a:cs typeface="Open Sans"/>
                <a:sym typeface="Open Sans"/>
              </a:rPr>
            </a:br>
            <a:r>
              <a:rPr lang="en-US" sz="1600" b="0" i="0" u="none" strike="noStrike" cap="none" dirty="0">
                <a:solidFill>
                  <a:srgbClr val="201E1E"/>
                </a:solidFill>
                <a:latin typeface="Open Sans"/>
                <a:ea typeface="Open Sans"/>
                <a:cs typeface="Open Sans"/>
                <a:sym typeface="Open Sans"/>
              </a:rPr>
              <a:t>   </a:t>
            </a:r>
            <a:r>
              <a:rPr lang="en-US" sz="1600" b="1" i="0" u="none" strike="noStrike" cap="none" dirty="0">
                <a:solidFill>
                  <a:srgbClr val="201E1E"/>
                </a:solidFill>
                <a:latin typeface="Open Sans"/>
                <a:ea typeface="Open Sans"/>
                <a:cs typeface="Open Sans"/>
                <a:sym typeface="Open Sans"/>
              </a:rPr>
              <a:t>$6,000 per annum</a:t>
            </a:r>
          </a:p>
          <a:p>
            <a:pPr marL="0" marR="0" lvl="0" indent="0" algn="l" rtl="0">
              <a:lnSpc>
                <a:spcPct val="140014"/>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173496212"/>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show="0">
  <p:cSld>
    <p:bg>
      <p:bgPr>
        <a:solidFill>
          <a:srgbClr val="18191B"/>
        </a:solidFill>
        <a:effectLst/>
      </p:bgPr>
    </p:bg>
    <p:spTree>
      <p:nvGrpSpPr>
        <p:cNvPr id="1" name="Shape 290"/>
        <p:cNvGrpSpPr/>
        <p:nvPr/>
      </p:nvGrpSpPr>
      <p:grpSpPr>
        <a:xfrm>
          <a:off x="0" y="0"/>
          <a:ext cx="0" cy="0"/>
          <a:chOff x="0" y="0"/>
          <a:chExt cx="0" cy="0"/>
        </a:xfrm>
      </p:grpSpPr>
      <p:sp>
        <p:nvSpPr>
          <p:cNvPr id="291" name="Google Shape;291;p20"/>
          <p:cNvSpPr txBox="1"/>
          <p:nvPr/>
        </p:nvSpPr>
        <p:spPr>
          <a:xfrm>
            <a:off x="361655" y="262592"/>
            <a:ext cx="4214380" cy="1068626"/>
          </a:xfrm>
          <a:prstGeom prst="rect">
            <a:avLst/>
          </a:prstGeom>
          <a:noFill/>
          <a:ln>
            <a:noFill/>
          </a:ln>
        </p:spPr>
        <p:txBody>
          <a:bodyPr spcFirstLastPara="1" wrap="square" lIns="0" tIns="0" rIns="0" bIns="0" anchor="t" anchorCtr="0">
            <a:spAutoFit/>
          </a:bodyPr>
          <a:lstStyle/>
          <a:p>
            <a:pPr marL="0" marR="0" lvl="0" indent="0" algn="l" rtl="0">
              <a:lnSpc>
                <a:spcPct val="124000"/>
              </a:lnSpc>
              <a:spcBef>
                <a:spcPts val="0"/>
              </a:spcBef>
              <a:spcAft>
                <a:spcPts val="0"/>
              </a:spcAft>
              <a:buClr>
                <a:srgbClr val="000000"/>
              </a:buClr>
              <a:buSzPts val="2800"/>
              <a:buFont typeface="Arial"/>
              <a:buNone/>
            </a:pPr>
            <a:r>
              <a:rPr lang="en" sz="2800" b="1" i="0" u="none" strike="noStrike" cap="none">
                <a:solidFill>
                  <a:schemeClr val="lt1"/>
                </a:solidFill>
                <a:latin typeface="Roboto"/>
                <a:ea typeface="Roboto"/>
                <a:cs typeface="Roboto"/>
                <a:sym typeface="Roboto"/>
              </a:rPr>
              <a:t>TEXAS TRAILS</a:t>
            </a:r>
            <a:endParaRPr sz="700" b="0" i="0" u="none" strike="noStrike" cap="none">
              <a:solidFill>
                <a:schemeClr val="lt1"/>
              </a:solidFill>
              <a:latin typeface="Arial"/>
              <a:ea typeface="Arial"/>
              <a:cs typeface="Arial"/>
              <a:sym typeface="Arial"/>
            </a:endParaRPr>
          </a:p>
          <a:p>
            <a:pPr marL="0" marR="0" lvl="0" indent="0" algn="l" rtl="0">
              <a:lnSpc>
                <a:spcPct val="124000"/>
              </a:lnSpc>
              <a:spcBef>
                <a:spcPts val="0"/>
              </a:spcBef>
              <a:spcAft>
                <a:spcPts val="0"/>
              </a:spcAft>
              <a:buClr>
                <a:srgbClr val="000000"/>
              </a:buClr>
              <a:buSzPts val="2800"/>
              <a:buFont typeface="Arial"/>
              <a:buNone/>
            </a:pPr>
            <a:r>
              <a:rPr lang="en" sz="2800" b="1" i="0" u="none" strike="noStrike" cap="none">
                <a:solidFill>
                  <a:schemeClr val="lt1"/>
                </a:solidFill>
                <a:latin typeface="Roboto"/>
                <a:ea typeface="Roboto"/>
                <a:cs typeface="Roboto"/>
                <a:sym typeface="Roboto"/>
              </a:rPr>
              <a:t>RV PARK &amp; STORAGE</a:t>
            </a:r>
            <a:endParaRPr sz="700" b="0" i="0" u="none" strike="noStrike" cap="none">
              <a:solidFill>
                <a:schemeClr val="lt1"/>
              </a:solidFill>
              <a:latin typeface="Arial"/>
              <a:ea typeface="Arial"/>
              <a:cs typeface="Arial"/>
              <a:sym typeface="Arial"/>
            </a:endParaRPr>
          </a:p>
        </p:txBody>
      </p:sp>
      <p:pic>
        <p:nvPicPr>
          <p:cNvPr id="292" name="Google Shape;292;p20"/>
          <p:cNvPicPr preferRelativeResize="0"/>
          <p:nvPr/>
        </p:nvPicPr>
        <p:blipFill rotWithShape="1">
          <a:blip r:embed="rId3">
            <a:alphaModFix/>
          </a:blip>
          <a:srcRect r="2745"/>
          <a:stretch/>
        </p:blipFill>
        <p:spPr>
          <a:xfrm>
            <a:off x="1" y="1698552"/>
            <a:ext cx="5108221" cy="3325989"/>
          </a:xfrm>
          <a:prstGeom prst="rect">
            <a:avLst/>
          </a:prstGeom>
          <a:noFill/>
          <a:ln>
            <a:noFill/>
          </a:ln>
        </p:spPr>
      </p:pic>
      <p:pic>
        <p:nvPicPr>
          <p:cNvPr id="293" name="Google Shape;293;p20"/>
          <p:cNvPicPr preferRelativeResize="0"/>
          <p:nvPr/>
        </p:nvPicPr>
        <p:blipFill rotWithShape="1">
          <a:blip r:embed="rId4">
            <a:alphaModFix/>
          </a:blip>
          <a:srcRect/>
          <a:stretch/>
        </p:blipFill>
        <p:spPr>
          <a:xfrm>
            <a:off x="5108222" y="0"/>
            <a:ext cx="4035778" cy="5143500"/>
          </a:xfrm>
          <a:prstGeom prst="rect">
            <a:avLst/>
          </a:prstGeom>
          <a:noFill/>
          <a:ln>
            <a:noFill/>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2"/>
                                        </p:tgtEl>
                                        <p:attrNameLst>
                                          <p:attrName>style.visibility</p:attrName>
                                        </p:attrNameLst>
                                      </p:cBhvr>
                                      <p:to>
                                        <p:strVal val="visible"/>
                                      </p:to>
                                    </p:set>
                                    <p:animEffect transition="in" filter="fade">
                                      <p:cBhvr>
                                        <p:cTn id="7" dur="1000"/>
                                        <p:tgtEl>
                                          <p:spTgt spid="292"/>
                                        </p:tgtEl>
                                      </p:cBhvr>
                                    </p:animEffect>
                                  </p:childTnLst>
                                </p:cTn>
                              </p:par>
                            </p:childTnLst>
                          </p:cTn>
                        </p:par>
                        <p:par>
                          <p:cTn id="8" fill="hold">
                            <p:stCondLst>
                              <p:cond delay="1000"/>
                            </p:stCondLst>
                            <p:childTnLst>
                              <p:par>
                                <p:cTn id="9" presetID="10" presetClass="entr" presetSubtype="0" fill="hold" nodeType="afterEffect">
                                  <p:stCondLst>
                                    <p:cond delay="1000"/>
                                  </p:stCondLst>
                                  <p:childTnLst>
                                    <p:set>
                                      <p:cBhvr>
                                        <p:cTn id="10" dur="1" fill="hold">
                                          <p:stCondLst>
                                            <p:cond delay="0"/>
                                          </p:stCondLst>
                                        </p:cTn>
                                        <p:tgtEl>
                                          <p:spTgt spid="293"/>
                                        </p:tgtEl>
                                        <p:attrNameLst>
                                          <p:attrName>style.visibility</p:attrName>
                                        </p:attrNameLst>
                                      </p:cBhvr>
                                      <p:to>
                                        <p:strVal val="visible"/>
                                      </p:to>
                                    </p:set>
                                    <p:animEffect transition="in" filter="fade">
                                      <p:cBhvr>
                                        <p:cTn id="11" dur="100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Shape 297"/>
        <p:cNvGrpSpPr/>
        <p:nvPr/>
      </p:nvGrpSpPr>
      <p:grpSpPr>
        <a:xfrm>
          <a:off x="0" y="0"/>
          <a:ext cx="0" cy="0"/>
          <a:chOff x="0" y="0"/>
          <a:chExt cx="0" cy="0"/>
        </a:xfrm>
      </p:grpSpPr>
      <p:grpSp>
        <p:nvGrpSpPr>
          <p:cNvPr id="298" name="Google Shape;298;p21"/>
          <p:cNvGrpSpPr/>
          <p:nvPr/>
        </p:nvGrpSpPr>
        <p:grpSpPr>
          <a:xfrm>
            <a:off x="0" y="3486375"/>
            <a:ext cx="4572197" cy="1657337"/>
            <a:chOff x="0" y="-38102"/>
            <a:chExt cx="2408400" cy="873000"/>
          </a:xfrm>
        </p:grpSpPr>
        <p:sp>
          <p:nvSpPr>
            <p:cNvPr id="299" name="Google Shape;299;p21"/>
            <p:cNvSpPr/>
            <p:nvPr/>
          </p:nvSpPr>
          <p:spPr>
            <a:xfrm>
              <a:off x="0" y="-3"/>
              <a:ext cx="2408296" cy="834504"/>
            </a:xfrm>
            <a:custGeom>
              <a:avLst/>
              <a:gdLst/>
              <a:ahLst/>
              <a:cxnLst/>
              <a:rect l="l" t="t" r="r" b="b"/>
              <a:pathLst>
                <a:path w="2408296" h="1127708" extrusionOk="0">
                  <a:moveTo>
                    <a:pt x="0" y="0"/>
                  </a:moveTo>
                  <a:lnTo>
                    <a:pt x="2408296" y="0"/>
                  </a:lnTo>
                  <a:lnTo>
                    <a:pt x="2408296" y="1127708"/>
                  </a:lnTo>
                  <a:lnTo>
                    <a:pt x="0" y="1127708"/>
                  </a:lnTo>
                  <a:close/>
                </a:path>
              </a:pathLst>
            </a:custGeom>
            <a:solidFill>
              <a:srgbClr val="201E1E"/>
            </a:solidFill>
            <a:ln>
              <a:noFill/>
            </a:ln>
          </p:spPr>
          <p:txBody>
            <a:bodyPr/>
            <a:lstStyle/>
            <a:p>
              <a:endParaRPr lang="en-US"/>
            </a:p>
          </p:txBody>
        </p:sp>
        <p:sp>
          <p:nvSpPr>
            <p:cNvPr id="300" name="Google Shape;300;p21"/>
            <p:cNvSpPr txBox="1"/>
            <p:nvPr/>
          </p:nvSpPr>
          <p:spPr>
            <a:xfrm>
              <a:off x="0" y="-38102"/>
              <a:ext cx="2408400" cy="873000"/>
            </a:xfrm>
            <a:prstGeom prst="rect">
              <a:avLst/>
            </a:prstGeom>
            <a:noFill/>
            <a:ln>
              <a:noFill/>
            </a:ln>
          </p:spPr>
          <p:txBody>
            <a:bodyPr spcFirstLastPara="1" wrap="square" lIns="25400" tIns="25400" rIns="25400" bIns="25400" anchor="ctr" anchorCtr="0">
              <a:noAutofit/>
            </a:bodyPr>
            <a:lstStyle/>
            <a:p>
              <a:pPr marL="0" marR="0" lvl="0" indent="0" algn="ctr" rtl="0">
                <a:lnSpc>
                  <a:spcPct val="124388"/>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301" name="Google Shape;301;p21"/>
          <p:cNvSpPr/>
          <p:nvPr/>
        </p:nvSpPr>
        <p:spPr>
          <a:xfrm>
            <a:off x="5344019" y="-762759"/>
            <a:ext cx="3799982" cy="2860265"/>
          </a:xfrm>
          <a:custGeom>
            <a:avLst/>
            <a:gdLst/>
            <a:ahLst/>
            <a:cxnLst/>
            <a:rect l="l" t="t" r="r" b="b"/>
            <a:pathLst>
              <a:path w="7599963" h="5720529" extrusionOk="0">
                <a:moveTo>
                  <a:pt x="0" y="0"/>
                </a:moveTo>
                <a:lnTo>
                  <a:pt x="7599963" y="0"/>
                </a:lnTo>
                <a:lnTo>
                  <a:pt x="7599963" y="5720529"/>
                </a:lnTo>
                <a:lnTo>
                  <a:pt x="0" y="5720529"/>
                </a:lnTo>
                <a:lnTo>
                  <a:pt x="0" y="0"/>
                </a:lnTo>
                <a:close/>
              </a:path>
            </a:pathLst>
          </a:custGeom>
          <a:blipFill rotWithShape="1">
            <a:blip r:embed="rId3">
              <a:alphaModFix/>
            </a:blip>
            <a:stretch>
              <a:fillRect/>
            </a:stretch>
          </a:blipFill>
          <a:ln>
            <a:noFill/>
          </a:ln>
        </p:spPr>
        <p:txBody>
          <a:bodyPr/>
          <a:lstStyle/>
          <a:p>
            <a:endParaRPr lang="en-US"/>
          </a:p>
        </p:txBody>
      </p:sp>
      <p:sp>
        <p:nvSpPr>
          <p:cNvPr id="302" name="Google Shape;302;p21"/>
          <p:cNvSpPr txBox="1"/>
          <p:nvPr/>
        </p:nvSpPr>
        <p:spPr>
          <a:xfrm>
            <a:off x="361655" y="262592"/>
            <a:ext cx="4214380" cy="881051"/>
          </a:xfrm>
          <a:prstGeom prst="rect">
            <a:avLst/>
          </a:prstGeom>
          <a:noFill/>
          <a:ln>
            <a:noFill/>
          </a:ln>
        </p:spPr>
        <p:txBody>
          <a:bodyPr spcFirstLastPara="1" wrap="square" lIns="0" tIns="0" rIns="0" bIns="0" anchor="t" anchorCtr="0">
            <a:spAutoFit/>
          </a:bodyPr>
          <a:lstStyle/>
          <a:p>
            <a:pPr marL="0" marR="0" lvl="0" indent="0" algn="l" rtl="0">
              <a:lnSpc>
                <a:spcPct val="124000"/>
              </a:lnSpc>
              <a:spcBef>
                <a:spcPts val="0"/>
              </a:spcBef>
              <a:spcAft>
                <a:spcPts val="0"/>
              </a:spcAft>
              <a:buClr>
                <a:srgbClr val="000000"/>
              </a:buClr>
              <a:buSzPts val="2800"/>
              <a:buFont typeface="Arial"/>
              <a:buNone/>
            </a:pPr>
            <a:r>
              <a:rPr lang="en" sz="2800" b="1" i="0" u="none" strike="noStrike" cap="none">
                <a:solidFill>
                  <a:srgbClr val="000000"/>
                </a:solidFill>
                <a:latin typeface="Roboto"/>
                <a:ea typeface="Roboto"/>
                <a:cs typeface="Roboto"/>
                <a:sym typeface="Roboto"/>
              </a:rPr>
              <a:t>TEXAS TRAILS</a:t>
            </a:r>
            <a:endParaRPr sz="700" b="0" i="0" u="none" strike="noStrike" cap="none">
              <a:solidFill>
                <a:srgbClr val="000000"/>
              </a:solidFill>
              <a:latin typeface="Arial"/>
              <a:ea typeface="Arial"/>
              <a:cs typeface="Arial"/>
              <a:sym typeface="Arial"/>
            </a:endParaRPr>
          </a:p>
          <a:p>
            <a:pPr marL="0" marR="0" lvl="0" indent="0" algn="l" rtl="0">
              <a:lnSpc>
                <a:spcPct val="124000"/>
              </a:lnSpc>
              <a:spcBef>
                <a:spcPts val="0"/>
              </a:spcBef>
              <a:spcAft>
                <a:spcPts val="0"/>
              </a:spcAft>
              <a:buClr>
                <a:srgbClr val="000000"/>
              </a:buClr>
              <a:buSzPts val="2800"/>
              <a:buFont typeface="Arial"/>
              <a:buNone/>
            </a:pPr>
            <a:r>
              <a:rPr lang="en" sz="2800" b="1" i="0" u="none" strike="noStrike" cap="none">
                <a:solidFill>
                  <a:srgbClr val="000000"/>
                </a:solidFill>
                <a:latin typeface="Roboto"/>
                <a:ea typeface="Roboto"/>
                <a:cs typeface="Roboto"/>
                <a:sym typeface="Roboto"/>
              </a:rPr>
              <a:t>RV PARK &amp; STORAGE</a:t>
            </a:r>
            <a:endParaRPr sz="700" b="0" i="0" u="none" strike="noStrike" cap="none">
              <a:solidFill>
                <a:srgbClr val="000000"/>
              </a:solidFill>
              <a:latin typeface="Arial"/>
              <a:ea typeface="Arial"/>
              <a:cs typeface="Arial"/>
              <a:sym typeface="Arial"/>
            </a:endParaRPr>
          </a:p>
        </p:txBody>
      </p:sp>
      <p:sp>
        <p:nvSpPr>
          <p:cNvPr id="303" name="Google Shape;303;p21"/>
          <p:cNvSpPr txBox="1"/>
          <p:nvPr/>
        </p:nvSpPr>
        <p:spPr>
          <a:xfrm>
            <a:off x="514350" y="1396467"/>
            <a:ext cx="4024945" cy="1034129"/>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Clr>
                <a:srgbClr val="000000"/>
              </a:buClr>
              <a:buSzPts val="1200"/>
              <a:buFont typeface="Arial"/>
              <a:buNone/>
            </a:pPr>
            <a:r>
              <a:rPr lang="en" sz="1200" b="0" i="0" u="none" strike="noStrike" cap="none">
                <a:solidFill>
                  <a:srgbClr val="201E1E"/>
                </a:solidFill>
                <a:latin typeface="Open Sans"/>
                <a:ea typeface="Open Sans"/>
                <a:cs typeface="Open Sans"/>
                <a:sym typeface="Open Sans"/>
              </a:rPr>
              <a:t>A total of </a:t>
            </a:r>
            <a:r>
              <a:rPr lang="en" sz="1200" b="1" i="0" u="none" strike="noStrike" cap="none">
                <a:solidFill>
                  <a:srgbClr val="201E1E"/>
                </a:solidFill>
                <a:latin typeface="Open Sans"/>
                <a:ea typeface="Open Sans"/>
                <a:cs typeface="Open Sans"/>
                <a:sym typeface="Open Sans"/>
              </a:rPr>
              <a:t>24</a:t>
            </a:r>
            <a:r>
              <a:rPr lang="en" sz="1200" b="0" i="0" u="none" strike="noStrike" cap="none">
                <a:solidFill>
                  <a:srgbClr val="201E1E"/>
                </a:solidFill>
                <a:latin typeface="Open Sans"/>
                <a:ea typeface="Open Sans"/>
                <a:cs typeface="Open Sans"/>
                <a:sym typeface="Open Sans"/>
              </a:rPr>
              <a:t> acres fit with:</a:t>
            </a:r>
            <a:endParaRPr sz="700" b="0" i="0" u="none" strike="noStrike" cap="none">
              <a:solidFill>
                <a:srgbClr val="000000"/>
              </a:solidFill>
              <a:latin typeface="Arial"/>
              <a:ea typeface="Arial"/>
              <a:cs typeface="Arial"/>
              <a:sym typeface="Arial"/>
            </a:endParaRPr>
          </a:p>
          <a:p>
            <a:pPr marL="254000" marR="0" lvl="1" indent="-127000" algn="l" rtl="0">
              <a:lnSpc>
                <a:spcPct val="140016"/>
              </a:lnSpc>
              <a:spcBef>
                <a:spcPts val="0"/>
              </a:spcBef>
              <a:spcAft>
                <a:spcPts val="0"/>
              </a:spcAft>
              <a:buClr>
                <a:srgbClr val="201E1E"/>
              </a:buClr>
              <a:buSzPts val="1200"/>
              <a:buFont typeface="Arial"/>
              <a:buChar char="•"/>
            </a:pPr>
            <a:r>
              <a:rPr lang="en" sz="1200" b="1" i="0" u="none" strike="noStrike" cap="none">
                <a:solidFill>
                  <a:srgbClr val="201E1E"/>
                </a:solidFill>
                <a:latin typeface="Open Sans"/>
                <a:ea typeface="Open Sans"/>
                <a:cs typeface="Open Sans"/>
                <a:sym typeface="Open Sans"/>
              </a:rPr>
              <a:t>29</a:t>
            </a:r>
            <a:r>
              <a:rPr lang="en" sz="1200" b="0" i="0" u="none" strike="noStrike" cap="none">
                <a:solidFill>
                  <a:srgbClr val="201E1E"/>
                </a:solidFill>
                <a:latin typeface="Open Sans"/>
                <a:ea typeface="Open Sans"/>
                <a:cs typeface="Open Sans"/>
                <a:sym typeface="Open Sans"/>
              </a:rPr>
              <a:t> RV Pads</a:t>
            </a:r>
            <a:endParaRPr sz="700" b="0" i="0" u="none" strike="noStrike" cap="none">
              <a:solidFill>
                <a:srgbClr val="000000"/>
              </a:solidFill>
              <a:latin typeface="Arial"/>
              <a:ea typeface="Arial"/>
              <a:cs typeface="Arial"/>
              <a:sym typeface="Arial"/>
            </a:endParaRPr>
          </a:p>
          <a:p>
            <a:pPr marL="254000" marR="0" lvl="1" indent="-127000" algn="l" rtl="0">
              <a:lnSpc>
                <a:spcPct val="140016"/>
              </a:lnSpc>
              <a:spcBef>
                <a:spcPts val="0"/>
              </a:spcBef>
              <a:spcAft>
                <a:spcPts val="0"/>
              </a:spcAft>
              <a:buClr>
                <a:srgbClr val="201E1E"/>
              </a:buClr>
              <a:buSzPts val="1200"/>
              <a:buFont typeface="Arial"/>
              <a:buChar char="•"/>
            </a:pPr>
            <a:r>
              <a:rPr lang="en" sz="1200" b="1" i="0" u="none" strike="noStrike" cap="none">
                <a:solidFill>
                  <a:srgbClr val="201E1E"/>
                </a:solidFill>
                <a:latin typeface="Open Sans"/>
                <a:ea typeface="Open Sans"/>
                <a:cs typeface="Open Sans"/>
                <a:sym typeface="Open Sans"/>
              </a:rPr>
              <a:t>17</a:t>
            </a:r>
            <a:r>
              <a:rPr lang="en" sz="1200" b="0" i="0" u="none" strike="noStrike" cap="none">
                <a:solidFill>
                  <a:srgbClr val="201E1E"/>
                </a:solidFill>
                <a:latin typeface="Open Sans"/>
                <a:ea typeface="Open Sans"/>
                <a:cs typeface="Open Sans"/>
                <a:sym typeface="Open Sans"/>
              </a:rPr>
              <a:t> Self-Storage Units</a:t>
            </a:r>
            <a:endParaRPr sz="700" b="0" i="0" u="none" strike="noStrike" cap="none">
              <a:solidFill>
                <a:srgbClr val="000000"/>
              </a:solidFill>
              <a:latin typeface="Arial"/>
              <a:ea typeface="Arial"/>
              <a:cs typeface="Arial"/>
              <a:sym typeface="Arial"/>
            </a:endParaRPr>
          </a:p>
          <a:p>
            <a:pPr marL="254000" marR="0" lvl="1" indent="-127000" algn="l" rtl="0">
              <a:lnSpc>
                <a:spcPct val="140016"/>
              </a:lnSpc>
              <a:spcBef>
                <a:spcPts val="0"/>
              </a:spcBef>
              <a:spcAft>
                <a:spcPts val="0"/>
              </a:spcAft>
              <a:buClr>
                <a:srgbClr val="201E1E"/>
              </a:buClr>
              <a:buSzPts val="1200"/>
              <a:buFont typeface="Arial"/>
              <a:buChar char="•"/>
            </a:pPr>
            <a:r>
              <a:rPr lang="en" sz="1200" b="1" i="0" u="none" strike="noStrike" cap="none">
                <a:solidFill>
                  <a:srgbClr val="201E1E"/>
                </a:solidFill>
                <a:latin typeface="Open Sans"/>
                <a:ea typeface="Open Sans"/>
                <a:cs typeface="Open Sans"/>
                <a:sym typeface="Open Sans"/>
              </a:rPr>
              <a:t>1</a:t>
            </a:r>
            <a:r>
              <a:rPr lang="en" sz="1200" b="0" i="0" u="none" strike="noStrike" cap="none">
                <a:solidFill>
                  <a:srgbClr val="201E1E"/>
                </a:solidFill>
                <a:latin typeface="Open Sans"/>
                <a:ea typeface="Open Sans"/>
                <a:cs typeface="Open Sans"/>
                <a:sym typeface="Open Sans"/>
              </a:rPr>
              <a:t> Shop &amp; </a:t>
            </a:r>
            <a:r>
              <a:rPr lang="en" sz="1200" b="1" i="0" u="none" strike="noStrike" cap="none">
                <a:solidFill>
                  <a:srgbClr val="201E1E"/>
                </a:solidFill>
                <a:latin typeface="Open Sans"/>
                <a:ea typeface="Open Sans"/>
                <a:cs typeface="Open Sans"/>
                <a:sym typeface="Open Sans"/>
              </a:rPr>
              <a:t>1</a:t>
            </a:r>
            <a:r>
              <a:rPr lang="en" sz="1200" b="0" i="0" u="none" strike="noStrike" cap="none">
                <a:solidFill>
                  <a:srgbClr val="201E1E"/>
                </a:solidFill>
                <a:latin typeface="Open Sans"/>
                <a:ea typeface="Open Sans"/>
                <a:cs typeface="Open Sans"/>
                <a:sym typeface="Open Sans"/>
              </a:rPr>
              <a:t> Office</a:t>
            </a:r>
            <a:endParaRPr sz="700" b="0" i="0" u="none" strike="noStrike" cap="none">
              <a:solidFill>
                <a:srgbClr val="000000"/>
              </a:solidFill>
              <a:latin typeface="Arial"/>
              <a:ea typeface="Arial"/>
              <a:cs typeface="Arial"/>
              <a:sym typeface="Arial"/>
            </a:endParaRPr>
          </a:p>
        </p:txBody>
      </p:sp>
      <p:sp>
        <p:nvSpPr>
          <p:cNvPr id="304" name="Google Shape;304;p21"/>
          <p:cNvSpPr txBox="1"/>
          <p:nvPr/>
        </p:nvSpPr>
        <p:spPr>
          <a:xfrm>
            <a:off x="608701" y="3725067"/>
            <a:ext cx="2809200" cy="1292662"/>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Clr>
                <a:srgbClr val="000000"/>
              </a:buClr>
              <a:buSzPts val="1200"/>
              <a:buFont typeface="Arial"/>
              <a:buNone/>
            </a:pPr>
            <a:r>
              <a:rPr lang="en" sz="1200" b="1" i="0" u="none" strike="noStrike" cap="none">
                <a:solidFill>
                  <a:srgbClr val="FFFFFF"/>
                </a:solidFill>
                <a:latin typeface="Open Sans"/>
                <a:ea typeface="Open Sans"/>
                <a:cs typeface="Open Sans"/>
                <a:sym typeface="Open Sans"/>
              </a:rPr>
              <a:t>Purchase Price: </a:t>
            </a:r>
            <a:r>
              <a:rPr lang="en" sz="1200" b="0" i="0" u="none" strike="noStrike" cap="none">
                <a:solidFill>
                  <a:srgbClr val="FFFFFF"/>
                </a:solidFill>
                <a:latin typeface="Open Sans"/>
                <a:ea typeface="Open Sans"/>
                <a:cs typeface="Open Sans"/>
                <a:sym typeface="Open Sans"/>
              </a:rPr>
              <a:t>$2,450,000</a:t>
            </a:r>
            <a:endParaRPr sz="1200" b="0" i="0" u="none" strike="noStrike" cap="none">
              <a:solidFill>
                <a:srgbClr val="000000"/>
              </a:solidFill>
              <a:latin typeface="Arial"/>
              <a:ea typeface="Arial"/>
              <a:cs typeface="Arial"/>
              <a:sym typeface="Arial"/>
            </a:endParaRPr>
          </a:p>
          <a:p>
            <a:pPr marL="0" marR="0" lvl="0" indent="0" algn="l" rtl="0">
              <a:lnSpc>
                <a:spcPct val="140016"/>
              </a:lnSpc>
              <a:spcBef>
                <a:spcPts val="0"/>
              </a:spcBef>
              <a:spcAft>
                <a:spcPts val="0"/>
              </a:spcAft>
              <a:buClr>
                <a:srgbClr val="000000"/>
              </a:buClr>
              <a:buSzPts val="1200"/>
              <a:buFont typeface="Arial"/>
              <a:buNone/>
            </a:pPr>
            <a:r>
              <a:rPr lang="en" sz="1200" b="1" i="0" u="none" strike="noStrike" cap="none">
                <a:solidFill>
                  <a:srgbClr val="FFFFFF"/>
                </a:solidFill>
                <a:latin typeface="Open Sans"/>
                <a:ea typeface="Open Sans"/>
                <a:cs typeface="Open Sans"/>
                <a:sym typeface="Open Sans"/>
              </a:rPr>
              <a:t>Down Payment: </a:t>
            </a:r>
            <a:r>
              <a:rPr lang="en" sz="1200" b="0" i="0" u="none" strike="noStrike" cap="none">
                <a:solidFill>
                  <a:srgbClr val="FFFFFF"/>
                </a:solidFill>
                <a:latin typeface="Open Sans"/>
                <a:ea typeface="Open Sans"/>
                <a:cs typeface="Open Sans"/>
                <a:sym typeface="Open Sans"/>
              </a:rPr>
              <a:t>$490,000</a:t>
            </a:r>
            <a:endParaRPr sz="1200" b="0" i="0" u="none" strike="noStrike" cap="none">
              <a:solidFill>
                <a:srgbClr val="000000"/>
              </a:solidFill>
              <a:latin typeface="Arial"/>
              <a:ea typeface="Arial"/>
              <a:cs typeface="Arial"/>
              <a:sym typeface="Arial"/>
            </a:endParaRPr>
          </a:p>
          <a:p>
            <a:pPr marL="0" marR="0" lvl="0" indent="0" algn="l" rtl="0">
              <a:lnSpc>
                <a:spcPct val="140016"/>
              </a:lnSpc>
              <a:spcBef>
                <a:spcPts val="0"/>
              </a:spcBef>
              <a:spcAft>
                <a:spcPts val="0"/>
              </a:spcAft>
              <a:buClr>
                <a:srgbClr val="000000"/>
              </a:buClr>
              <a:buSzPts val="1200"/>
              <a:buFont typeface="Arial"/>
              <a:buNone/>
            </a:pPr>
            <a:r>
              <a:rPr lang="en" sz="1200" b="1" i="0" u="none" strike="noStrike" cap="none">
                <a:solidFill>
                  <a:srgbClr val="FFFFFF"/>
                </a:solidFill>
                <a:latin typeface="Open Sans"/>
                <a:ea typeface="Open Sans"/>
                <a:cs typeface="Open Sans"/>
                <a:sym typeface="Open Sans"/>
              </a:rPr>
              <a:t>Est. Closing Costs: </a:t>
            </a:r>
            <a:r>
              <a:rPr lang="en" sz="1200" b="0" i="0" u="none" strike="noStrike" cap="none">
                <a:solidFill>
                  <a:srgbClr val="FFFFFF"/>
                </a:solidFill>
                <a:latin typeface="Open Sans"/>
                <a:ea typeface="Open Sans"/>
                <a:cs typeface="Open Sans"/>
                <a:sym typeface="Open Sans"/>
              </a:rPr>
              <a:t>$49,000</a:t>
            </a:r>
            <a:endParaRPr sz="1200" b="0" i="0" u="none" strike="noStrike" cap="none">
              <a:solidFill>
                <a:srgbClr val="000000"/>
              </a:solidFill>
              <a:latin typeface="Arial"/>
              <a:ea typeface="Arial"/>
              <a:cs typeface="Arial"/>
              <a:sym typeface="Arial"/>
            </a:endParaRPr>
          </a:p>
          <a:p>
            <a:pPr marL="0" marR="0" lvl="0" indent="0" algn="l" rtl="0">
              <a:lnSpc>
                <a:spcPct val="140016"/>
              </a:lnSpc>
              <a:spcBef>
                <a:spcPts val="0"/>
              </a:spcBef>
              <a:spcAft>
                <a:spcPts val="0"/>
              </a:spcAft>
              <a:buClr>
                <a:srgbClr val="000000"/>
              </a:buClr>
              <a:buSzPts val="1200"/>
              <a:buFont typeface="Arial"/>
              <a:buNone/>
            </a:pPr>
            <a:r>
              <a:rPr lang="en" sz="1200" b="1" i="0" u="none" strike="noStrike" cap="none">
                <a:solidFill>
                  <a:srgbClr val="FFFFFF"/>
                </a:solidFill>
                <a:latin typeface="Open Sans"/>
                <a:ea typeface="Open Sans"/>
                <a:cs typeface="Open Sans"/>
                <a:sym typeface="Open Sans"/>
              </a:rPr>
              <a:t>Acquisition Fee: </a:t>
            </a:r>
            <a:r>
              <a:rPr lang="en" sz="1200" b="0" i="0" u="none" strike="noStrike" cap="none">
                <a:solidFill>
                  <a:srgbClr val="FFFFFF"/>
                </a:solidFill>
                <a:latin typeface="Open Sans"/>
                <a:ea typeface="Open Sans"/>
                <a:cs typeface="Open Sans"/>
                <a:sym typeface="Open Sans"/>
              </a:rPr>
              <a:t>$73,500</a:t>
            </a:r>
            <a:endParaRPr sz="1200" b="0" i="0" u="none" strike="noStrike" cap="none">
              <a:solidFill>
                <a:srgbClr val="000000"/>
              </a:solidFill>
              <a:latin typeface="Arial"/>
              <a:ea typeface="Arial"/>
              <a:cs typeface="Arial"/>
              <a:sym typeface="Arial"/>
            </a:endParaRPr>
          </a:p>
          <a:p>
            <a:pPr marL="0" marR="0" lvl="0" indent="0" algn="l" rtl="0">
              <a:lnSpc>
                <a:spcPct val="140016"/>
              </a:lnSpc>
              <a:spcBef>
                <a:spcPts val="0"/>
              </a:spcBef>
              <a:spcAft>
                <a:spcPts val="0"/>
              </a:spcAft>
              <a:buClr>
                <a:srgbClr val="000000"/>
              </a:buClr>
              <a:buSzPts val="1200"/>
              <a:buFont typeface="Arial"/>
              <a:buNone/>
            </a:pPr>
            <a:r>
              <a:rPr lang="en" sz="1200" b="1" i="0" u="none" strike="noStrike" cap="none">
                <a:solidFill>
                  <a:srgbClr val="FFFFFF"/>
                </a:solidFill>
                <a:latin typeface="Open Sans"/>
                <a:ea typeface="Open Sans"/>
                <a:cs typeface="Open Sans"/>
                <a:sym typeface="Open Sans"/>
              </a:rPr>
              <a:t>Construction: </a:t>
            </a:r>
            <a:r>
              <a:rPr lang="en" sz="1200" b="0" i="0" u="none" strike="noStrike" cap="none">
                <a:solidFill>
                  <a:srgbClr val="FFFFFF"/>
                </a:solidFill>
                <a:latin typeface="Open Sans"/>
                <a:ea typeface="Open Sans"/>
                <a:cs typeface="Open Sans"/>
                <a:sym typeface="Open Sans"/>
              </a:rPr>
              <a:t>$87,500</a:t>
            </a:r>
            <a:endParaRPr sz="1200" b="0" i="0" u="none" strike="noStrike" cap="none">
              <a:solidFill>
                <a:srgbClr val="000000"/>
              </a:solidFill>
              <a:latin typeface="Arial"/>
              <a:ea typeface="Arial"/>
              <a:cs typeface="Arial"/>
              <a:sym typeface="Arial"/>
            </a:endParaRPr>
          </a:p>
        </p:txBody>
      </p:sp>
      <p:sp>
        <p:nvSpPr>
          <p:cNvPr id="305" name="Google Shape;305;p21"/>
          <p:cNvSpPr txBox="1"/>
          <p:nvPr/>
        </p:nvSpPr>
        <p:spPr>
          <a:xfrm>
            <a:off x="608701" y="2629711"/>
            <a:ext cx="2576400" cy="581700"/>
          </a:xfrm>
          <a:prstGeom prst="rect">
            <a:avLst/>
          </a:prstGeom>
          <a:noFill/>
          <a:ln>
            <a:noFill/>
          </a:ln>
        </p:spPr>
        <p:txBody>
          <a:bodyPr spcFirstLastPara="1" wrap="square" lIns="0" tIns="0" rIns="0" bIns="0" anchor="t" anchorCtr="0">
            <a:spAutoFit/>
          </a:bodyPr>
          <a:lstStyle/>
          <a:p>
            <a:pPr marL="0" marR="0" lvl="0" indent="0" algn="l" rtl="0">
              <a:lnSpc>
                <a:spcPct val="139958"/>
              </a:lnSpc>
              <a:spcBef>
                <a:spcPts val="0"/>
              </a:spcBef>
              <a:spcAft>
                <a:spcPts val="0"/>
              </a:spcAft>
              <a:buClr>
                <a:srgbClr val="000000"/>
              </a:buClr>
              <a:buSzPts val="1200"/>
              <a:buFont typeface="Arial"/>
              <a:buNone/>
            </a:pPr>
            <a:r>
              <a:rPr lang="en" sz="1200" b="1" i="0" u="none" strike="noStrike" cap="none">
                <a:solidFill>
                  <a:srgbClr val="201E1E"/>
                </a:solidFill>
                <a:latin typeface="Open Sans"/>
                <a:ea typeface="Open Sans"/>
                <a:cs typeface="Open Sans"/>
                <a:sym typeface="Open Sans"/>
              </a:rPr>
              <a:t>Equity Raise Requirement:</a:t>
            </a:r>
            <a:endParaRPr sz="700" b="0" i="0" u="none" strike="noStrike" cap="none">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2100"/>
              <a:buFont typeface="Arial"/>
              <a:buNone/>
            </a:pPr>
            <a:r>
              <a:rPr lang="en" sz="2100" b="1" i="0" u="none" strike="noStrike" cap="none">
                <a:solidFill>
                  <a:srgbClr val="201E1E"/>
                </a:solidFill>
                <a:latin typeface="Open Sans"/>
                <a:ea typeface="Open Sans"/>
                <a:cs typeface="Open Sans"/>
                <a:sym typeface="Open Sans"/>
              </a:rPr>
              <a:t>$700,000</a:t>
            </a:r>
            <a:endParaRPr sz="700" b="0" i="0" u="none" strike="noStrike" cap="none">
              <a:solidFill>
                <a:srgbClr val="000000"/>
              </a:solidFill>
              <a:latin typeface="Arial"/>
              <a:ea typeface="Arial"/>
              <a:cs typeface="Arial"/>
              <a:sym typeface="Arial"/>
            </a:endParaRPr>
          </a:p>
        </p:txBody>
      </p:sp>
      <p:sp>
        <p:nvSpPr>
          <p:cNvPr id="306" name="Google Shape;306;p21"/>
          <p:cNvSpPr txBox="1"/>
          <p:nvPr/>
        </p:nvSpPr>
        <p:spPr>
          <a:xfrm>
            <a:off x="5344019" y="2313285"/>
            <a:ext cx="3525600" cy="1274100"/>
          </a:xfrm>
          <a:prstGeom prst="rect">
            <a:avLst/>
          </a:prstGeom>
          <a:noFill/>
          <a:ln>
            <a:noFill/>
          </a:ln>
        </p:spPr>
        <p:txBody>
          <a:bodyPr spcFirstLastPara="1" wrap="square" lIns="0" tIns="0" rIns="0" bIns="0" anchor="t" anchorCtr="0">
            <a:spAutoFit/>
          </a:bodyPr>
          <a:lstStyle/>
          <a:p>
            <a:pPr marL="0" marR="0" lvl="0" indent="0" algn="l" rtl="0">
              <a:lnSpc>
                <a:spcPct val="139958"/>
              </a:lnSpc>
              <a:spcBef>
                <a:spcPts val="0"/>
              </a:spcBef>
              <a:spcAft>
                <a:spcPts val="0"/>
              </a:spcAft>
              <a:buClr>
                <a:srgbClr val="000000"/>
              </a:buClr>
              <a:buSzPts val="1200"/>
              <a:buFont typeface="Arial"/>
              <a:buNone/>
            </a:pPr>
            <a:r>
              <a:rPr lang="en" sz="1200" b="1" i="0" u="none" strike="noStrike" cap="none">
                <a:solidFill>
                  <a:srgbClr val="201E1E"/>
                </a:solidFill>
                <a:latin typeface="Open Sans"/>
                <a:ea typeface="Open Sans"/>
                <a:cs typeface="Open Sans"/>
                <a:sym typeface="Open Sans"/>
              </a:rPr>
              <a:t>Arranged the following seller finance terms:</a:t>
            </a:r>
            <a:endParaRPr sz="700" b="1" i="0" u="none" strike="noStrike" cap="none">
              <a:solidFill>
                <a:srgbClr val="000000"/>
              </a:solidFill>
              <a:latin typeface="Arial"/>
              <a:ea typeface="Arial"/>
              <a:cs typeface="Arial"/>
              <a:sym typeface="Arial"/>
            </a:endParaRPr>
          </a:p>
          <a:p>
            <a:pPr marL="254000" marR="0" lvl="1" indent="-114300" algn="l" rtl="0">
              <a:lnSpc>
                <a:spcPct val="139958"/>
              </a:lnSpc>
              <a:spcBef>
                <a:spcPts val="0"/>
              </a:spcBef>
              <a:spcAft>
                <a:spcPts val="0"/>
              </a:spcAft>
              <a:buClr>
                <a:srgbClr val="201E1E"/>
              </a:buClr>
              <a:buSzPts val="1000"/>
              <a:buFont typeface="Arial"/>
              <a:buChar char="•"/>
            </a:pPr>
            <a:r>
              <a:rPr lang="en" sz="1000" b="0" i="0" u="none" strike="noStrike" cap="none">
                <a:solidFill>
                  <a:srgbClr val="201E1E"/>
                </a:solidFill>
                <a:latin typeface="Open Sans"/>
                <a:ea typeface="Open Sans"/>
                <a:cs typeface="Open Sans"/>
                <a:sym typeface="Open Sans"/>
              </a:rPr>
              <a:t>20% down = $490,000</a:t>
            </a:r>
            <a:endParaRPr sz="500" b="0" i="0" u="none" strike="noStrike" cap="none">
              <a:solidFill>
                <a:srgbClr val="000000"/>
              </a:solidFill>
              <a:latin typeface="Arial"/>
              <a:ea typeface="Arial"/>
              <a:cs typeface="Arial"/>
              <a:sym typeface="Arial"/>
            </a:endParaRPr>
          </a:p>
          <a:p>
            <a:pPr marL="254000" marR="0" lvl="1" indent="-114300" algn="l" rtl="0">
              <a:lnSpc>
                <a:spcPct val="139958"/>
              </a:lnSpc>
              <a:spcBef>
                <a:spcPts val="0"/>
              </a:spcBef>
              <a:spcAft>
                <a:spcPts val="0"/>
              </a:spcAft>
              <a:buClr>
                <a:srgbClr val="201E1E"/>
              </a:buClr>
              <a:buSzPts val="1000"/>
              <a:buFont typeface="Arial"/>
              <a:buChar char="•"/>
            </a:pPr>
            <a:r>
              <a:rPr lang="en" sz="1000" b="0" i="0" u="none" strike="noStrike" cap="none">
                <a:solidFill>
                  <a:srgbClr val="201E1E"/>
                </a:solidFill>
                <a:latin typeface="Open Sans"/>
                <a:ea typeface="Open Sans"/>
                <a:cs typeface="Open Sans"/>
                <a:sym typeface="Open Sans"/>
              </a:rPr>
              <a:t>$0 interest payments for 24 months**</a:t>
            </a:r>
            <a:endParaRPr sz="500" b="0" i="0" u="none" strike="noStrike" cap="none">
              <a:solidFill>
                <a:srgbClr val="000000"/>
              </a:solidFill>
              <a:latin typeface="Arial"/>
              <a:ea typeface="Arial"/>
              <a:cs typeface="Arial"/>
              <a:sym typeface="Arial"/>
            </a:endParaRPr>
          </a:p>
          <a:p>
            <a:pPr marL="254000" marR="0" lvl="1" indent="-114300" algn="l" rtl="0">
              <a:lnSpc>
                <a:spcPct val="139958"/>
              </a:lnSpc>
              <a:spcBef>
                <a:spcPts val="0"/>
              </a:spcBef>
              <a:spcAft>
                <a:spcPts val="0"/>
              </a:spcAft>
              <a:buClr>
                <a:srgbClr val="201E1E"/>
              </a:buClr>
              <a:buSzPts val="1000"/>
              <a:buFont typeface="Arial"/>
              <a:buChar char="•"/>
            </a:pPr>
            <a:r>
              <a:rPr lang="en" sz="1000" b="0" i="0" u="none" strike="noStrike" cap="none">
                <a:solidFill>
                  <a:srgbClr val="201E1E"/>
                </a:solidFill>
                <a:latin typeface="Open Sans"/>
                <a:ea typeface="Open Sans"/>
                <a:cs typeface="Open Sans"/>
                <a:sym typeface="Open Sans"/>
              </a:rPr>
              <a:t>6% interest </a:t>
            </a:r>
            <a:endParaRPr sz="500" b="0" i="0" u="none" strike="noStrike" cap="none">
              <a:solidFill>
                <a:srgbClr val="000000"/>
              </a:solidFill>
              <a:latin typeface="Arial"/>
              <a:ea typeface="Arial"/>
              <a:cs typeface="Arial"/>
              <a:sym typeface="Arial"/>
            </a:endParaRPr>
          </a:p>
          <a:p>
            <a:pPr marL="254000" marR="0" lvl="1" indent="-114300" algn="l" rtl="0">
              <a:lnSpc>
                <a:spcPct val="139958"/>
              </a:lnSpc>
              <a:spcBef>
                <a:spcPts val="0"/>
              </a:spcBef>
              <a:spcAft>
                <a:spcPts val="0"/>
              </a:spcAft>
              <a:buClr>
                <a:srgbClr val="201E1E"/>
              </a:buClr>
              <a:buSzPts val="1000"/>
              <a:buFont typeface="Arial"/>
              <a:buChar char="•"/>
            </a:pPr>
            <a:r>
              <a:rPr lang="en" sz="1000" b="0" i="0" u="none" strike="noStrike" cap="none">
                <a:solidFill>
                  <a:srgbClr val="201E1E"/>
                </a:solidFill>
                <a:latin typeface="Open Sans"/>
                <a:ea typeface="Open Sans"/>
                <a:cs typeface="Open Sans"/>
                <a:sym typeface="Open Sans"/>
              </a:rPr>
              <a:t>30-Year Amortization</a:t>
            </a:r>
            <a:endParaRPr sz="500" b="0" i="0" u="none" strike="noStrike" cap="none">
              <a:solidFill>
                <a:srgbClr val="000000"/>
              </a:solidFill>
              <a:latin typeface="Arial"/>
              <a:ea typeface="Arial"/>
              <a:cs typeface="Arial"/>
              <a:sym typeface="Arial"/>
            </a:endParaRPr>
          </a:p>
          <a:p>
            <a:pPr marL="520700" marR="0" lvl="2" indent="-165100" algn="l" rtl="0">
              <a:lnSpc>
                <a:spcPct val="139958"/>
              </a:lnSpc>
              <a:spcBef>
                <a:spcPts val="0"/>
              </a:spcBef>
              <a:spcAft>
                <a:spcPts val="0"/>
              </a:spcAft>
              <a:buClr>
                <a:srgbClr val="201E1E"/>
              </a:buClr>
              <a:buSzPts val="1000"/>
              <a:buFont typeface="Arial"/>
              <a:buChar char="⚬"/>
            </a:pPr>
            <a:r>
              <a:rPr lang="en" sz="1000" b="0" i="0" u="none" strike="noStrike" cap="none">
                <a:solidFill>
                  <a:srgbClr val="201E1E"/>
                </a:solidFill>
                <a:latin typeface="Open Sans"/>
                <a:ea typeface="Open Sans"/>
                <a:cs typeface="Open Sans"/>
                <a:sym typeface="Open Sans"/>
              </a:rPr>
              <a:t>7-Year Balloon</a:t>
            </a:r>
            <a:endParaRPr sz="500" b="0" i="0" u="none" strike="noStrike" cap="none">
              <a:solidFill>
                <a:srgbClr val="000000"/>
              </a:solidFill>
              <a:latin typeface="Arial"/>
              <a:ea typeface="Arial"/>
              <a:cs typeface="Arial"/>
              <a:sym typeface="Arial"/>
            </a:endParaRPr>
          </a:p>
        </p:txBody>
      </p:sp>
      <p:sp>
        <p:nvSpPr>
          <p:cNvPr id="307" name="Google Shape;307;p21"/>
          <p:cNvSpPr txBox="1"/>
          <p:nvPr/>
        </p:nvSpPr>
        <p:spPr>
          <a:xfrm>
            <a:off x="5351219" y="3748101"/>
            <a:ext cx="3511200" cy="1058700"/>
          </a:xfrm>
          <a:prstGeom prst="rect">
            <a:avLst/>
          </a:prstGeom>
          <a:noFill/>
          <a:ln>
            <a:noFill/>
          </a:ln>
        </p:spPr>
        <p:txBody>
          <a:bodyPr spcFirstLastPara="1" wrap="square" lIns="0" tIns="0" rIns="0" bIns="0" anchor="t" anchorCtr="0">
            <a:spAutoFit/>
          </a:bodyPr>
          <a:lstStyle/>
          <a:p>
            <a:pPr marL="0" marR="0" lvl="0" indent="0" algn="l" rtl="0">
              <a:lnSpc>
                <a:spcPct val="139958"/>
              </a:lnSpc>
              <a:spcBef>
                <a:spcPts val="0"/>
              </a:spcBef>
              <a:spcAft>
                <a:spcPts val="0"/>
              </a:spcAft>
              <a:buClr>
                <a:srgbClr val="000000"/>
              </a:buClr>
              <a:buSzPts val="1200"/>
              <a:buFont typeface="Arial"/>
              <a:buNone/>
            </a:pPr>
            <a:r>
              <a:rPr lang="en" sz="1200" b="1" i="0" u="none" strike="noStrike" cap="none">
                <a:solidFill>
                  <a:srgbClr val="201E1E"/>
                </a:solidFill>
                <a:latin typeface="Open Sans"/>
                <a:ea typeface="Open Sans"/>
                <a:cs typeface="Open Sans"/>
                <a:sym typeface="Open Sans"/>
              </a:rPr>
              <a:t>Additional Details:</a:t>
            </a:r>
            <a:endParaRPr sz="700" b="0" i="0" u="none" strike="noStrike" cap="none">
              <a:solidFill>
                <a:srgbClr val="000000"/>
              </a:solidFill>
              <a:latin typeface="Arial"/>
              <a:ea typeface="Arial"/>
              <a:cs typeface="Arial"/>
              <a:sym typeface="Arial"/>
            </a:endParaRPr>
          </a:p>
          <a:p>
            <a:pPr marL="254000" marR="0" lvl="1" indent="-114300" algn="l" rtl="0">
              <a:lnSpc>
                <a:spcPct val="139958"/>
              </a:lnSpc>
              <a:spcBef>
                <a:spcPts val="0"/>
              </a:spcBef>
              <a:spcAft>
                <a:spcPts val="0"/>
              </a:spcAft>
              <a:buClr>
                <a:srgbClr val="201E1E"/>
              </a:buClr>
              <a:buSzPts val="1000"/>
              <a:buFont typeface="Arial"/>
              <a:buChar char="•"/>
            </a:pPr>
            <a:r>
              <a:rPr lang="en" sz="1000" b="0" i="0" u="none" strike="noStrike" cap="none">
                <a:solidFill>
                  <a:srgbClr val="201E1E"/>
                </a:solidFill>
                <a:latin typeface="Open Sans"/>
                <a:ea typeface="Open Sans"/>
                <a:cs typeface="Open Sans"/>
                <a:sym typeface="Open Sans"/>
              </a:rPr>
              <a:t>Expect Cash Flow on Day One </a:t>
            </a:r>
            <a:endParaRPr sz="500" b="0" i="0" u="none" strike="noStrike" cap="none">
              <a:solidFill>
                <a:srgbClr val="000000"/>
              </a:solidFill>
              <a:latin typeface="Arial"/>
              <a:ea typeface="Arial"/>
              <a:cs typeface="Arial"/>
              <a:sym typeface="Arial"/>
            </a:endParaRPr>
          </a:p>
          <a:p>
            <a:pPr marL="254000" marR="0" lvl="1" indent="-114300" algn="l" rtl="0">
              <a:lnSpc>
                <a:spcPct val="139958"/>
              </a:lnSpc>
              <a:spcBef>
                <a:spcPts val="0"/>
              </a:spcBef>
              <a:spcAft>
                <a:spcPts val="0"/>
              </a:spcAft>
              <a:buClr>
                <a:srgbClr val="201E1E"/>
              </a:buClr>
              <a:buSzPts val="1000"/>
              <a:buFont typeface="Arial"/>
              <a:buChar char="•"/>
            </a:pPr>
            <a:r>
              <a:rPr lang="en" sz="1000" b="0" i="0" u="none" strike="noStrike" cap="none">
                <a:solidFill>
                  <a:srgbClr val="201E1E"/>
                </a:solidFill>
                <a:latin typeface="Open Sans"/>
                <a:ea typeface="Open Sans"/>
                <a:cs typeface="Open Sans"/>
                <a:sym typeface="Open Sans"/>
              </a:rPr>
              <a:t>Currently netting $10,000 per month. </a:t>
            </a:r>
            <a:endParaRPr sz="500" b="0" i="0" u="none" strike="noStrike" cap="none">
              <a:solidFill>
                <a:srgbClr val="000000"/>
              </a:solidFill>
              <a:latin typeface="Arial"/>
              <a:ea typeface="Arial"/>
              <a:cs typeface="Arial"/>
              <a:sym typeface="Arial"/>
            </a:endParaRPr>
          </a:p>
          <a:p>
            <a:pPr marL="520700" marR="0" lvl="2" indent="-165100" algn="l" rtl="0">
              <a:lnSpc>
                <a:spcPct val="139958"/>
              </a:lnSpc>
              <a:spcBef>
                <a:spcPts val="0"/>
              </a:spcBef>
              <a:spcAft>
                <a:spcPts val="0"/>
              </a:spcAft>
              <a:buClr>
                <a:srgbClr val="201E1E"/>
              </a:buClr>
              <a:buSzPts val="1000"/>
              <a:buFont typeface="Arial"/>
              <a:buChar char="⚬"/>
            </a:pPr>
            <a:r>
              <a:rPr lang="en" sz="1000" b="0" i="0" u="none" strike="noStrike" cap="none">
                <a:solidFill>
                  <a:srgbClr val="201E1E"/>
                </a:solidFill>
                <a:latin typeface="Open Sans"/>
                <a:ea typeface="Open Sans"/>
                <a:cs typeface="Open Sans"/>
                <a:sym typeface="Open Sans"/>
              </a:rPr>
              <a:t>We look to increase that to $13,000 without any capital expense.</a:t>
            </a:r>
            <a:endParaRPr sz="500" b="0" i="0" u="none" strike="noStrike" cap="none">
              <a:solidFill>
                <a:srgbClr val="000000"/>
              </a:solidFill>
              <a:latin typeface="Arial"/>
              <a:ea typeface="Arial"/>
              <a:cs typeface="Arial"/>
              <a:sym typeface="Arial"/>
            </a:endParaRPr>
          </a:p>
        </p:txBody>
      </p:sp>
      <p:sp>
        <p:nvSpPr>
          <p:cNvPr id="308" name="Google Shape;308;p21"/>
          <p:cNvSpPr/>
          <p:nvPr/>
        </p:nvSpPr>
        <p:spPr>
          <a:xfrm>
            <a:off x="292000" y="232167"/>
            <a:ext cx="139310" cy="169360"/>
          </a:xfrm>
          <a:custGeom>
            <a:avLst/>
            <a:gdLst/>
            <a:ahLst/>
            <a:cxnLst/>
            <a:rect l="l" t="t" r="r" b="b"/>
            <a:pathLst>
              <a:path w="278619" h="338720" extrusionOk="0">
                <a:moveTo>
                  <a:pt x="0" y="0"/>
                </a:moveTo>
                <a:lnTo>
                  <a:pt x="278619" y="0"/>
                </a:lnTo>
                <a:lnTo>
                  <a:pt x="278619" y="338720"/>
                </a:lnTo>
                <a:lnTo>
                  <a:pt x="0" y="338720"/>
                </a:lnTo>
                <a:lnTo>
                  <a:pt x="0" y="0"/>
                </a:lnTo>
                <a:close/>
              </a:path>
            </a:pathLst>
          </a:custGeom>
          <a:blipFill rotWithShape="1">
            <a:blip r:embed="rId4">
              <a:alphaModFix/>
            </a:blip>
            <a:stretch>
              <a:fillRect/>
            </a:stretch>
          </a:blipFill>
          <a:ln>
            <a:noFill/>
          </a:ln>
        </p:spPr>
        <p:txBody>
          <a:bodyPr/>
          <a:lstStyle/>
          <a:p>
            <a:endParaRPr lang="en-US"/>
          </a:p>
        </p:txBody>
      </p:sp>
      <p:sp>
        <p:nvSpPr>
          <p:cNvPr id="309" name="Google Shape;309;p21"/>
          <p:cNvSpPr txBox="1"/>
          <p:nvPr/>
        </p:nvSpPr>
        <p:spPr>
          <a:xfrm>
            <a:off x="514350" y="262592"/>
            <a:ext cx="808576" cy="98986"/>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600"/>
              <a:buFont typeface="Arial"/>
              <a:buNone/>
            </a:pPr>
            <a:r>
              <a:rPr lang="en" sz="600" b="0" i="0" u="none" strike="noStrike" cap="none">
                <a:solidFill>
                  <a:srgbClr val="FFFFFF"/>
                </a:solidFill>
                <a:latin typeface="Open Sans"/>
                <a:ea typeface="Open Sans"/>
                <a:cs typeface="Open Sans"/>
                <a:sym typeface="Open Sans"/>
              </a:rPr>
              <a:t>Salford &amp; Co.</a:t>
            </a:r>
            <a:endParaRPr sz="700" b="0" i="0" u="none" strike="noStrike" cap="none">
              <a:solidFill>
                <a:srgbClr val="000000"/>
              </a:solidFill>
              <a:latin typeface="Arial"/>
              <a:ea typeface="Arial"/>
              <a:cs typeface="Arial"/>
              <a:sym typeface="Arial"/>
            </a:endParaRPr>
          </a:p>
        </p:txBody>
      </p:sp>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
          <p:cNvSpPr/>
          <p:nvPr/>
        </p:nvSpPr>
        <p:spPr>
          <a:xfrm>
            <a:off x="5147726" y="697036"/>
            <a:ext cx="4218315" cy="4510148"/>
          </a:xfrm>
          <a:custGeom>
            <a:avLst/>
            <a:gdLst/>
            <a:ahLst/>
            <a:cxnLst/>
            <a:rect l="l" t="t" r="r" b="b"/>
            <a:pathLst>
              <a:path w="10612114" h="10612114" extrusionOk="0">
                <a:moveTo>
                  <a:pt x="0" y="0"/>
                </a:moveTo>
                <a:lnTo>
                  <a:pt x="10612114" y="0"/>
                </a:lnTo>
                <a:lnTo>
                  <a:pt x="10612114" y="10612114"/>
                </a:lnTo>
                <a:lnTo>
                  <a:pt x="0" y="10612114"/>
                </a:lnTo>
                <a:lnTo>
                  <a:pt x="0" y="0"/>
                </a:lnTo>
                <a:close/>
              </a:path>
            </a:pathLst>
          </a:custGeom>
          <a:blipFill rotWithShape="1">
            <a:blip r:embed="rId3">
              <a:alphaModFix/>
            </a:blip>
            <a:stretch>
              <a:fillRect/>
            </a:stretch>
          </a:blipFill>
          <a:ln>
            <a:noFill/>
          </a:ln>
        </p:spPr>
        <p:txBody>
          <a:bodyPr/>
          <a:lstStyle/>
          <a:p>
            <a:endParaRPr lang="en-US"/>
          </a:p>
        </p:txBody>
      </p:sp>
      <p:sp>
        <p:nvSpPr>
          <p:cNvPr id="141" name="Google Shape;141;p2"/>
          <p:cNvSpPr txBox="1"/>
          <p:nvPr/>
        </p:nvSpPr>
        <p:spPr>
          <a:xfrm>
            <a:off x="553243" y="543990"/>
            <a:ext cx="3613986" cy="541687"/>
          </a:xfrm>
          <a:prstGeom prst="rect">
            <a:avLst/>
          </a:prstGeom>
          <a:noFill/>
          <a:ln>
            <a:noFill/>
          </a:ln>
        </p:spPr>
        <p:txBody>
          <a:bodyPr spcFirstLastPara="1" wrap="square" lIns="0" tIns="0" rIns="0" bIns="0" anchor="t" anchorCtr="0">
            <a:spAutoFit/>
          </a:bodyPr>
          <a:lstStyle/>
          <a:p>
            <a:pPr marL="0" marR="0" lvl="0" indent="0" algn="l" rtl="0">
              <a:lnSpc>
                <a:spcPct val="110001"/>
              </a:lnSpc>
              <a:spcBef>
                <a:spcPts val="0"/>
              </a:spcBef>
              <a:spcAft>
                <a:spcPts val="0"/>
              </a:spcAft>
              <a:buClr>
                <a:srgbClr val="000000"/>
              </a:buClr>
              <a:buSzPts val="3200"/>
              <a:buFont typeface="Arial"/>
              <a:buNone/>
            </a:pPr>
            <a:r>
              <a:rPr lang="en" sz="3200" b="1" i="0" u="none" strike="noStrike" cap="none">
                <a:solidFill>
                  <a:srgbClr val="000000"/>
                </a:solidFill>
                <a:latin typeface="Roboto"/>
                <a:ea typeface="Roboto"/>
                <a:cs typeface="Roboto"/>
                <a:sym typeface="Roboto"/>
              </a:rPr>
              <a:t>MEET TANG WYNN</a:t>
            </a:r>
            <a:endParaRPr sz="700" b="0" i="0" u="none" strike="noStrike" cap="none">
              <a:solidFill>
                <a:srgbClr val="000000"/>
              </a:solidFill>
              <a:latin typeface="Arial"/>
              <a:ea typeface="Arial"/>
              <a:cs typeface="Arial"/>
              <a:sym typeface="Arial"/>
            </a:endParaRPr>
          </a:p>
        </p:txBody>
      </p:sp>
      <p:sp>
        <p:nvSpPr>
          <p:cNvPr id="142" name="Google Shape;142;p2"/>
          <p:cNvSpPr txBox="1"/>
          <p:nvPr/>
        </p:nvSpPr>
        <p:spPr>
          <a:xfrm>
            <a:off x="441132" y="1280032"/>
            <a:ext cx="5003226" cy="3619452"/>
          </a:xfrm>
          <a:prstGeom prst="rect">
            <a:avLst/>
          </a:prstGeom>
          <a:noFill/>
          <a:ln>
            <a:noFill/>
          </a:ln>
        </p:spPr>
        <p:txBody>
          <a:bodyPr spcFirstLastPara="1" wrap="square" lIns="0" tIns="0" rIns="0" bIns="0" anchor="t" anchorCtr="0">
            <a:spAutoFit/>
          </a:bodyPr>
          <a:lstStyle/>
          <a:p>
            <a:pPr marL="203200" marR="0" lvl="1" indent="-95250" algn="l" rtl="0">
              <a:lnSpc>
                <a:spcPct val="140021"/>
              </a:lnSpc>
              <a:spcBef>
                <a:spcPts val="0"/>
              </a:spcBef>
              <a:spcAft>
                <a:spcPts val="0"/>
              </a:spcAft>
              <a:buClr>
                <a:srgbClr val="201E1E"/>
              </a:buClr>
              <a:buSzPts val="900"/>
              <a:buFont typeface="Arial"/>
              <a:buChar char="•"/>
            </a:pPr>
            <a:r>
              <a:rPr lang="en" sz="1050" b="0" i="0" u="none" strike="noStrike" cap="none" dirty="0">
                <a:solidFill>
                  <a:srgbClr val="201E1E"/>
                </a:solidFill>
                <a:latin typeface="Open Sans"/>
                <a:ea typeface="Open Sans"/>
                <a:cs typeface="Open Sans"/>
                <a:sym typeface="Open Sans"/>
              </a:rPr>
              <a:t>Happily married for 12 years.  2 awesome kids: 8 and 10</a:t>
            </a:r>
            <a:endParaRPr dirty="0"/>
          </a:p>
          <a:p>
            <a:pPr marL="203200" marR="0" lvl="1" indent="-38100" algn="l" rtl="0">
              <a:lnSpc>
                <a:spcPct val="140021"/>
              </a:lnSpc>
              <a:spcBef>
                <a:spcPts val="0"/>
              </a:spcBef>
              <a:spcAft>
                <a:spcPts val="0"/>
              </a:spcAft>
              <a:buClr>
                <a:srgbClr val="201E1E"/>
              </a:buClr>
              <a:buSzPts val="900"/>
              <a:buFont typeface="Arial"/>
              <a:buNone/>
            </a:pPr>
            <a:endParaRPr sz="1050" b="0" i="0" u="none" strike="noStrike" cap="none" dirty="0">
              <a:solidFill>
                <a:srgbClr val="201E1E"/>
              </a:solidFill>
              <a:latin typeface="Open Sans"/>
              <a:ea typeface="Open Sans"/>
              <a:cs typeface="Open Sans"/>
              <a:sym typeface="Open Sans"/>
            </a:endParaRPr>
          </a:p>
          <a:p>
            <a:pPr marL="203200" marR="0" lvl="1" indent="-95250" algn="l" rtl="0">
              <a:lnSpc>
                <a:spcPct val="140021"/>
              </a:lnSpc>
              <a:spcBef>
                <a:spcPts val="0"/>
              </a:spcBef>
              <a:spcAft>
                <a:spcPts val="0"/>
              </a:spcAft>
              <a:buClr>
                <a:srgbClr val="201E1E"/>
              </a:buClr>
              <a:buSzPts val="900"/>
              <a:buFont typeface="Arial"/>
              <a:buChar char="•"/>
            </a:pPr>
            <a:r>
              <a:rPr lang="en" sz="1050" b="0" i="0" u="none" strike="noStrike" cap="none" dirty="0">
                <a:solidFill>
                  <a:srgbClr val="201E1E"/>
                </a:solidFill>
                <a:latin typeface="Open Sans"/>
                <a:ea typeface="Open Sans"/>
                <a:cs typeface="Open Sans"/>
                <a:sym typeface="Open Sans"/>
              </a:rPr>
              <a:t>Started Real Estate Investing in 2016</a:t>
            </a:r>
            <a:endParaRPr sz="1050" b="0" i="0" u="none" strike="noStrike" cap="none" dirty="0">
              <a:solidFill>
                <a:srgbClr val="000000"/>
              </a:solidFill>
              <a:latin typeface="Arial"/>
              <a:ea typeface="Arial"/>
              <a:cs typeface="Arial"/>
              <a:sym typeface="Arial"/>
            </a:endParaRPr>
          </a:p>
          <a:p>
            <a:pPr marL="0" marR="0" lvl="0" indent="0" algn="l" rtl="0">
              <a:lnSpc>
                <a:spcPct val="140021"/>
              </a:lnSpc>
              <a:spcBef>
                <a:spcPts val="0"/>
              </a:spcBef>
              <a:spcAft>
                <a:spcPts val="0"/>
              </a:spcAft>
              <a:buClr>
                <a:srgbClr val="000000"/>
              </a:buClr>
              <a:buSzPts val="1050"/>
              <a:buFont typeface="Arial"/>
              <a:buNone/>
            </a:pPr>
            <a:endParaRPr sz="1050" b="0" i="0" u="none" strike="noStrike" cap="none" dirty="0">
              <a:solidFill>
                <a:srgbClr val="201E1E"/>
              </a:solidFill>
              <a:latin typeface="Open Sans"/>
              <a:ea typeface="Open Sans"/>
              <a:cs typeface="Open Sans"/>
              <a:sym typeface="Open Sans"/>
            </a:endParaRPr>
          </a:p>
          <a:p>
            <a:pPr marL="203200" marR="0" lvl="1" indent="-95250" algn="l" rtl="0">
              <a:lnSpc>
                <a:spcPct val="140021"/>
              </a:lnSpc>
              <a:spcBef>
                <a:spcPts val="0"/>
              </a:spcBef>
              <a:spcAft>
                <a:spcPts val="0"/>
              </a:spcAft>
              <a:buClr>
                <a:srgbClr val="201E1E"/>
              </a:buClr>
              <a:buSzPts val="900"/>
              <a:buFont typeface="Arial"/>
              <a:buChar char="•"/>
            </a:pPr>
            <a:r>
              <a:rPr lang="en" sz="1050" b="0" i="0" u="none" strike="noStrike" cap="none" dirty="0">
                <a:solidFill>
                  <a:srgbClr val="201E1E"/>
                </a:solidFill>
                <a:latin typeface="Open Sans"/>
                <a:ea typeface="Open Sans"/>
                <a:cs typeface="Open Sans"/>
                <a:sym typeface="Open Sans"/>
              </a:rPr>
              <a:t>Partnered up with Eric Kane in 2018 and the Odd Brothers were born. </a:t>
            </a:r>
            <a:endParaRPr dirty="0"/>
          </a:p>
          <a:p>
            <a:pPr marL="107950" marR="0" lvl="1" indent="0" algn="l" rtl="0">
              <a:lnSpc>
                <a:spcPct val="140021"/>
              </a:lnSpc>
              <a:spcBef>
                <a:spcPts val="0"/>
              </a:spcBef>
              <a:spcAft>
                <a:spcPts val="0"/>
              </a:spcAft>
              <a:buNone/>
            </a:pPr>
            <a:r>
              <a:rPr lang="en" sz="1050" b="0" i="0" u="none" strike="noStrike" cap="none" dirty="0">
                <a:solidFill>
                  <a:srgbClr val="201E1E"/>
                </a:solidFill>
                <a:latin typeface="Open Sans"/>
                <a:ea typeface="Open Sans"/>
                <a:cs typeface="Open Sans"/>
                <a:sym typeface="Open Sans"/>
              </a:rPr>
              <a:t>- 400+ property transactions</a:t>
            </a:r>
            <a:endParaRPr dirty="0"/>
          </a:p>
          <a:p>
            <a:pPr marL="107950" marR="0" lvl="1" indent="0" algn="l" rtl="0">
              <a:lnSpc>
                <a:spcPct val="140021"/>
              </a:lnSpc>
              <a:spcBef>
                <a:spcPts val="0"/>
              </a:spcBef>
              <a:spcAft>
                <a:spcPts val="0"/>
              </a:spcAft>
              <a:buNone/>
            </a:pPr>
            <a:r>
              <a:rPr lang="en" sz="1050" b="0" i="0" u="none" strike="noStrike" cap="none" dirty="0">
                <a:solidFill>
                  <a:srgbClr val="201E1E"/>
                </a:solidFill>
                <a:latin typeface="Open Sans"/>
                <a:ea typeface="Open Sans"/>
                <a:cs typeface="Open Sans"/>
                <a:sym typeface="Open Sans"/>
              </a:rPr>
              <a:t>- Fix and flipped 100+ homes</a:t>
            </a:r>
            <a:endParaRPr dirty="0"/>
          </a:p>
          <a:p>
            <a:pPr marL="107950" marR="0" lvl="1" indent="0" algn="l" rtl="0">
              <a:lnSpc>
                <a:spcPct val="140021"/>
              </a:lnSpc>
              <a:spcBef>
                <a:spcPts val="0"/>
              </a:spcBef>
              <a:spcAft>
                <a:spcPts val="0"/>
              </a:spcAft>
              <a:buNone/>
            </a:pPr>
            <a:r>
              <a:rPr lang="en" sz="1050" b="0" i="0" u="none" strike="noStrike" cap="none" dirty="0">
                <a:solidFill>
                  <a:srgbClr val="201E1E"/>
                </a:solidFill>
                <a:latin typeface="Open Sans"/>
                <a:ea typeface="Open Sans"/>
                <a:cs typeface="Open Sans"/>
                <a:sym typeface="Open Sans"/>
              </a:rPr>
              <a:t>- Rentals, Airbnb’s, Owner Financing, WRAP’s, Sub-To’s, </a:t>
            </a:r>
            <a:r>
              <a:rPr lang="en" sz="1050" b="1" i="0" u="none" strike="noStrike" cap="none" dirty="0">
                <a:solidFill>
                  <a:srgbClr val="201E1E"/>
                </a:solidFill>
                <a:latin typeface="Open Sans"/>
                <a:ea typeface="Open Sans"/>
                <a:cs typeface="Open Sans"/>
                <a:sym typeface="Open Sans"/>
              </a:rPr>
              <a:t>CREATIVE FINANCING</a:t>
            </a:r>
            <a:endParaRPr sz="1050" b="1" i="0" u="none" strike="noStrike" cap="none" dirty="0">
              <a:solidFill>
                <a:srgbClr val="000000"/>
              </a:solidFill>
              <a:latin typeface="Arial"/>
              <a:ea typeface="Arial"/>
              <a:cs typeface="Arial"/>
              <a:sym typeface="Arial"/>
            </a:endParaRPr>
          </a:p>
          <a:p>
            <a:pPr marL="0" marR="0" lvl="0" indent="0" algn="l" rtl="0">
              <a:lnSpc>
                <a:spcPct val="140021"/>
              </a:lnSpc>
              <a:spcBef>
                <a:spcPts val="0"/>
              </a:spcBef>
              <a:spcAft>
                <a:spcPts val="0"/>
              </a:spcAft>
              <a:buClr>
                <a:srgbClr val="000000"/>
              </a:buClr>
              <a:buSzPts val="1050"/>
              <a:buFont typeface="Arial"/>
              <a:buNone/>
            </a:pPr>
            <a:endParaRPr sz="1050" b="0" i="0" u="none" strike="noStrike" cap="none" dirty="0">
              <a:solidFill>
                <a:srgbClr val="201E1E"/>
              </a:solidFill>
              <a:latin typeface="Open Sans"/>
              <a:ea typeface="Open Sans"/>
              <a:cs typeface="Open Sans"/>
              <a:sym typeface="Open Sans"/>
            </a:endParaRPr>
          </a:p>
          <a:p>
            <a:pPr marL="203200" marR="0" lvl="1" indent="-95250" algn="l" rtl="0">
              <a:lnSpc>
                <a:spcPct val="140021"/>
              </a:lnSpc>
              <a:spcBef>
                <a:spcPts val="0"/>
              </a:spcBef>
              <a:spcAft>
                <a:spcPts val="0"/>
              </a:spcAft>
              <a:buClr>
                <a:srgbClr val="201E1E"/>
              </a:buClr>
              <a:buSzPts val="900"/>
              <a:buFont typeface="Arial"/>
              <a:buChar char="•"/>
            </a:pPr>
            <a:r>
              <a:rPr lang="en" sz="1050" b="0" i="0" u="none" strike="noStrike" cap="none" dirty="0">
                <a:solidFill>
                  <a:srgbClr val="201E1E"/>
                </a:solidFill>
                <a:latin typeface="Open Sans"/>
                <a:ea typeface="Open Sans"/>
                <a:cs typeface="Open Sans"/>
                <a:sym typeface="Open Sans"/>
              </a:rPr>
              <a:t>Diversified into mobile home sales in 2020, recognizing opportunities in RV and affordable housing markets post-COVID-19. Shifted focus to RV park investments in 2023, quickly acquiring 4 premier locations with a goal to expand to 15 parks within the next three years.</a:t>
            </a:r>
            <a:endParaRPr sz="1050" b="0" i="0" u="none" strike="noStrike" cap="none" dirty="0">
              <a:solidFill>
                <a:srgbClr val="000000"/>
              </a:solidFill>
              <a:latin typeface="Arial"/>
              <a:ea typeface="Arial"/>
              <a:cs typeface="Arial"/>
              <a:sym typeface="Arial"/>
            </a:endParaRPr>
          </a:p>
          <a:p>
            <a:pPr marL="0" marR="0" lvl="0" indent="0" algn="l" rtl="0">
              <a:lnSpc>
                <a:spcPct val="140021"/>
              </a:lnSpc>
              <a:spcBef>
                <a:spcPts val="0"/>
              </a:spcBef>
              <a:spcAft>
                <a:spcPts val="0"/>
              </a:spcAft>
              <a:buClr>
                <a:srgbClr val="000000"/>
              </a:buClr>
              <a:buSzPts val="1050"/>
              <a:buFont typeface="Arial"/>
              <a:buNone/>
            </a:pPr>
            <a:endParaRPr sz="1050" b="0" i="0" u="none" strike="noStrike" cap="none" dirty="0">
              <a:solidFill>
                <a:srgbClr val="201E1E"/>
              </a:solidFill>
              <a:latin typeface="Open Sans"/>
              <a:ea typeface="Open Sans"/>
              <a:cs typeface="Open Sans"/>
              <a:sym typeface="Open Sans"/>
            </a:endParaRPr>
          </a:p>
          <a:p>
            <a:pPr marL="203200" marR="0" lvl="1" indent="-95250" algn="l" rtl="0">
              <a:lnSpc>
                <a:spcPct val="140021"/>
              </a:lnSpc>
              <a:spcBef>
                <a:spcPts val="0"/>
              </a:spcBef>
              <a:spcAft>
                <a:spcPts val="0"/>
              </a:spcAft>
              <a:buClr>
                <a:srgbClr val="201E1E"/>
              </a:buClr>
              <a:buSzPts val="900"/>
              <a:buFont typeface="Arial"/>
              <a:buChar char="•"/>
            </a:pPr>
            <a:r>
              <a:rPr lang="en" sz="1050" b="0" i="0" u="none" strike="noStrike" cap="none" dirty="0">
                <a:solidFill>
                  <a:srgbClr val="201E1E"/>
                </a:solidFill>
                <a:latin typeface="Open Sans"/>
                <a:ea typeface="Open Sans"/>
                <a:cs typeface="Open Sans"/>
                <a:sym typeface="Open Sans"/>
              </a:rPr>
              <a:t>Leads operations and acquisitions across his portfolio, utilizing marketing expertise for continuous expansion.</a:t>
            </a:r>
            <a:endParaRPr sz="1050" b="0" i="0" u="none" strike="noStrike" cap="none" dirty="0">
              <a:solidFill>
                <a:srgbClr val="000000"/>
              </a:solidFill>
              <a:latin typeface="Arial"/>
              <a:ea typeface="Arial"/>
              <a:cs typeface="Arial"/>
              <a:sym typeface="Arial"/>
            </a:endParaRPr>
          </a:p>
        </p:txBody>
      </p:sp>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Shape 313"/>
        <p:cNvGrpSpPr/>
        <p:nvPr/>
      </p:nvGrpSpPr>
      <p:grpSpPr>
        <a:xfrm>
          <a:off x="0" y="0"/>
          <a:ext cx="0" cy="0"/>
          <a:chOff x="0" y="0"/>
          <a:chExt cx="0" cy="0"/>
        </a:xfrm>
      </p:grpSpPr>
      <p:sp>
        <p:nvSpPr>
          <p:cNvPr id="314" name="Google Shape;314;p22"/>
          <p:cNvSpPr txBox="1"/>
          <p:nvPr/>
        </p:nvSpPr>
        <p:spPr>
          <a:xfrm>
            <a:off x="5540868" y="3790755"/>
            <a:ext cx="3064933" cy="712263"/>
          </a:xfrm>
          <a:prstGeom prst="rect">
            <a:avLst/>
          </a:prstGeom>
          <a:noFill/>
          <a:ln>
            <a:noFill/>
          </a:ln>
        </p:spPr>
        <p:txBody>
          <a:bodyPr spcFirstLastPara="1" wrap="square" lIns="0" tIns="0" rIns="0" bIns="0" anchor="t" anchorCtr="0">
            <a:spAutoFit/>
          </a:bodyPr>
          <a:lstStyle/>
          <a:p>
            <a:pPr marL="0" marR="0" lvl="0" indent="0" algn="l" rtl="0">
              <a:lnSpc>
                <a:spcPct val="124012"/>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TEXAS TRAILS</a:t>
            </a:r>
            <a:endParaRPr sz="700" b="0" i="0" u="none" strike="noStrike" cap="none">
              <a:solidFill>
                <a:srgbClr val="000000"/>
              </a:solidFill>
              <a:latin typeface="Arial"/>
              <a:ea typeface="Arial"/>
              <a:cs typeface="Arial"/>
              <a:sym typeface="Arial"/>
            </a:endParaRPr>
          </a:p>
          <a:p>
            <a:pPr marL="0" marR="0" lvl="0" indent="0" algn="l" rtl="0">
              <a:lnSpc>
                <a:spcPct val="124012"/>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RV PARK &amp; STORAGE</a:t>
            </a:r>
            <a:endParaRPr sz="700" b="0" i="0" u="none" strike="noStrike" cap="none">
              <a:solidFill>
                <a:srgbClr val="000000"/>
              </a:solidFill>
              <a:latin typeface="Arial"/>
              <a:ea typeface="Arial"/>
              <a:cs typeface="Arial"/>
              <a:sym typeface="Arial"/>
            </a:endParaRPr>
          </a:p>
        </p:txBody>
      </p:sp>
      <p:sp>
        <p:nvSpPr>
          <p:cNvPr id="315" name="Google Shape;315;p22"/>
          <p:cNvSpPr txBox="1"/>
          <p:nvPr/>
        </p:nvSpPr>
        <p:spPr>
          <a:xfrm>
            <a:off x="431310" y="232167"/>
            <a:ext cx="8274540" cy="2068259"/>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Clr>
                <a:srgbClr val="000000"/>
              </a:buClr>
              <a:buSzPts val="1400"/>
              <a:buFont typeface="Arial"/>
              <a:buNone/>
            </a:pPr>
            <a:r>
              <a:rPr lang="en" sz="1400" b="1" i="0" u="none" strike="noStrike" cap="none">
                <a:solidFill>
                  <a:srgbClr val="201E1E"/>
                </a:solidFill>
                <a:latin typeface="Open Sans"/>
                <a:ea typeface="Open Sans"/>
                <a:cs typeface="Open Sans"/>
                <a:sym typeface="Open Sans"/>
              </a:rPr>
              <a:t>Our goal in 2 years:</a:t>
            </a:r>
            <a:endParaRPr sz="700" b="0" i="0" u="none" strike="noStrike" cap="none">
              <a:solidFill>
                <a:srgbClr val="000000"/>
              </a:solidFill>
              <a:latin typeface="Arial"/>
              <a:ea typeface="Arial"/>
              <a:cs typeface="Arial"/>
              <a:sym typeface="Arial"/>
            </a:endParaRPr>
          </a:p>
          <a:p>
            <a:pPr marL="0" marR="0" lvl="0" indent="0" algn="l" rtl="0">
              <a:lnSpc>
                <a:spcPct val="100035"/>
              </a:lnSpc>
              <a:spcBef>
                <a:spcPts val="0"/>
              </a:spcBef>
              <a:spcAft>
                <a:spcPts val="0"/>
              </a:spcAft>
              <a:buClr>
                <a:srgbClr val="000000"/>
              </a:buClr>
              <a:buSzPts val="1400"/>
              <a:buFont typeface="Arial"/>
              <a:buNone/>
            </a:pPr>
            <a:endParaRPr sz="1400" b="1" i="0" u="none" strike="noStrike" cap="none">
              <a:solidFill>
                <a:srgbClr val="201E1E"/>
              </a:solidFill>
              <a:latin typeface="Open Sans"/>
              <a:ea typeface="Open Sans"/>
              <a:cs typeface="Open Sans"/>
              <a:sym typeface="Open Sans"/>
            </a:endParaRPr>
          </a:p>
          <a:p>
            <a:pPr marL="190500" marR="0" lvl="1" indent="-95250" algn="l" rtl="0">
              <a:lnSpc>
                <a:spcPct val="140000"/>
              </a:lnSpc>
              <a:spcBef>
                <a:spcPts val="0"/>
              </a:spcBef>
              <a:spcAft>
                <a:spcPts val="0"/>
              </a:spcAft>
              <a:buClr>
                <a:srgbClr val="201E1E"/>
              </a:buClr>
              <a:buSzPts val="900"/>
              <a:buFont typeface="Arial"/>
              <a:buChar char="•"/>
            </a:pPr>
            <a:r>
              <a:rPr lang="en" sz="1200" b="0" i="0" u="none" strike="noStrike" cap="none">
                <a:solidFill>
                  <a:srgbClr val="201E1E"/>
                </a:solidFill>
                <a:latin typeface="Open Sans"/>
                <a:ea typeface="Open Sans"/>
                <a:cs typeface="Open Sans"/>
                <a:sym typeface="Open Sans"/>
              </a:rPr>
              <a:t>Get all 29 pad sites leased out at $500 = </a:t>
            </a:r>
            <a:r>
              <a:rPr lang="en" sz="1200" b="1" i="0" u="none" strike="noStrike" cap="none">
                <a:solidFill>
                  <a:srgbClr val="201E1E"/>
                </a:solidFill>
                <a:latin typeface="Open Sans"/>
                <a:ea typeface="Open Sans"/>
                <a:cs typeface="Open Sans"/>
                <a:sym typeface="Open Sans"/>
              </a:rPr>
              <a:t>$174,000 per annum</a:t>
            </a:r>
            <a:endParaRPr sz="1200" b="1" i="0" u="none" strike="noStrike" cap="none">
              <a:solidFill>
                <a:srgbClr val="201E1E"/>
              </a:solidFill>
              <a:latin typeface="Open Sans"/>
              <a:ea typeface="Open Sans"/>
              <a:cs typeface="Open Sans"/>
              <a:sym typeface="Open Sans"/>
            </a:endParaRPr>
          </a:p>
          <a:p>
            <a:pPr marL="190500" marR="0" lvl="1" indent="-95250" algn="l" rtl="0">
              <a:lnSpc>
                <a:spcPct val="140000"/>
              </a:lnSpc>
              <a:spcBef>
                <a:spcPts val="0"/>
              </a:spcBef>
              <a:spcAft>
                <a:spcPts val="0"/>
              </a:spcAft>
              <a:buClr>
                <a:srgbClr val="201E1E"/>
              </a:buClr>
              <a:buSzPts val="900"/>
              <a:buFont typeface="Arial"/>
              <a:buChar char="•"/>
            </a:pPr>
            <a:r>
              <a:rPr lang="en" sz="1200" b="0" i="0" u="none" strike="noStrike" cap="none">
                <a:solidFill>
                  <a:srgbClr val="201E1E"/>
                </a:solidFill>
                <a:latin typeface="Open Sans"/>
                <a:ea typeface="Open Sans"/>
                <a:cs typeface="Open Sans"/>
                <a:sym typeface="Open Sans"/>
              </a:rPr>
              <a:t>Find a tenant to lease out commercial shop at </a:t>
            </a:r>
            <a:r>
              <a:rPr lang="en" sz="1200" b="1" i="0" u="none" strike="noStrike" cap="none">
                <a:solidFill>
                  <a:srgbClr val="201E1E"/>
                </a:solidFill>
                <a:latin typeface="Open Sans"/>
                <a:ea typeface="Open Sans"/>
                <a:cs typeface="Open Sans"/>
                <a:sym typeface="Open Sans"/>
              </a:rPr>
              <a:t>$10,000</a:t>
            </a:r>
            <a:r>
              <a:rPr lang="en" sz="1200" b="0" i="0" u="none" strike="noStrike" cap="none">
                <a:solidFill>
                  <a:srgbClr val="201E1E"/>
                </a:solidFill>
                <a:latin typeface="Open Sans"/>
                <a:ea typeface="Open Sans"/>
                <a:cs typeface="Open Sans"/>
                <a:sym typeface="Open Sans"/>
              </a:rPr>
              <a:t> per month = </a:t>
            </a:r>
            <a:r>
              <a:rPr lang="en" sz="1200" b="1" i="0" u="none" strike="noStrike" cap="none">
                <a:solidFill>
                  <a:srgbClr val="201E1E"/>
                </a:solidFill>
                <a:latin typeface="Open Sans"/>
                <a:ea typeface="Open Sans"/>
                <a:cs typeface="Open Sans"/>
                <a:sym typeface="Open Sans"/>
              </a:rPr>
              <a:t>$120,000 per annum</a:t>
            </a:r>
            <a:endParaRPr sz="1200" b="1" i="0" u="none" strike="noStrike" cap="none">
              <a:solidFill>
                <a:srgbClr val="201E1E"/>
              </a:solidFill>
              <a:latin typeface="Open Sans"/>
              <a:ea typeface="Open Sans"/>
              <a:cs typeface="Open Sans"/>
              <a:sym typeface="Open Sans"/>
            </a:endParaRPr>
          </a:p>
          <a:p>
            <a:pPr marL="190500" marR="0" lvl="1" indent="-95250" algn="l" rtl="0">
              <a:lnSpc>
                <a:spcPct val="140000"/>
              </a:lnSpc>
              <a:spcBef>
                <a:spcPts val="0"/>
              </a:spcBef>
              <a:spcAft>
                <a:spcPts val="0"/>
              </a:spcAft>
              <a:buClr>
                <a:srgbClr val="201E1E"/>
              </a:buClr>
              <a:buSzPts val="900"/>
              <a:buFont typeface="Arial"/>
              <a:buChar char="•"/>
            </a:pPr>
            <a:r>
              <a:rPr lang="en" sz="1200" b="0" i="0" u="none" strike="noStrike" cap="none">
                <a:solidFill>
                  <a:srgbClr val="201E1E"/>
                </a:solidFill>
                <a:latin typeface="Open Sans"/>
                <a:ea typeface="Open Sans"/>
                <a:cs typeface="Open Sans"/>
                <a:sym typeface="Open Sans"/>
              </a:rPr>
              <a:t>Find a tenant to lease out office at </a:t>
            </a:r>
            <a:r>
              <a:rPr lang="en" sz="1200" b="1" i="0" u="none" strike="noStrike" cap="none">
                <a:solidFill>
                  <a:srgbClr val="201E1E"/>
                </a:solidFill>
                <a:latin typeface="Open Sans"/>
                <a:ea typeface="Open Sans"/>
                <a:cs typeface="Open Sans"/>
                <a:sym typeface="Open Sans"/>
              </a:rPr>
              <a:t>$2,500</a:t>
            </a:r>
            <a:r>
              <a:rPr lang="en" sz="1200" b="0" i="0" u="none" strike="noStrike" cap="none">
                <a:solidFill>
                  <a:srgbClr val="201E1E"/>
                </a:solidFill>
                <a:latin typeface="Open Sans"/>
                <a:ea typeface="Open Sans"/>
                <a:cs typeface="Open Sans"/>
                <a:sym typeface="Open Sans"/>
              </a:rPr>
              <a:t> per month = </a:t>
            </a:r>
            <a:r>
              <a:rPr lang="en" sz="1200" b="1" i="0" u="none" strike="noStrike" cap="none">
                <a:solidFill>
                  <a:srgbClr val="201E1E"/>
                </a:solidFill>
                <a:latin typeface="Open Sans"/>
                <a:ea typeface="Open Sans"/>
                <a:cs typeface="Open Sans"/>
                <a:sym typeface="Open Sans"/>
              </a:rPr>
              <a:t>$30,000 per annum</a:t>
            </a:r>
            <a:endParaRPr sz="1200" b="1" i="0" u="none" strike="noStrike" cap="none">
              <a:solidFill>
                <a:srgbClr val="201E1E"/>
              </a:solidFill>
              <a:latin typeface="Open Sans"/>
              <a:ea typeface="Open Sans"/>
              <a:cs typeface="Open Sans"/>
              <a:sym typeface="Open Sans"/>
            </a:endParaRPr>
          </a:p>
          <a:p>
            <a:pPr marL="190500" marR="0" lvl="1" indent="-95250" algn="l" rtl="0">
              <a:lnSpc>
                <a:spcPct val="140000"/>
              </a:lnSpc>
              <a:spcBef>
                <a:spcPts val="0"/>
              </a:spcBef>
              <a:spcAft>
                <a:spcPts val="0"/>
              </a:spcAft>
              <a:buClr>
                <a:srgbClr val="201E1E"/>
              </a:buClr>
              <a:buSzPts val="900"/>
              <a:buFont typeface="Arial"/>
              <a:buChar char="•"/>
            </a:pPr>
            <a:r>
              <a:rPr lang="en" sz="1200" b="0" i="0" u="none" strike="noStrike" cap="none">
                <a:solidFill>
                  <a:srgbClr val="201E1E"/>
                </a:solidFill>
                <a:latin typeface="Open Sans"/>
                <a:ea typeface="Open Sans"/>
                <a:cs typeface="Open Sans"/>
                <a:sym typeface="Open Sans"/>
              </a:rPr>
              <a:t>Renew lease with the current trucking company for ground lease </a:t>
            </a:r>
            <a:r>
              <a:rPr lang="en" sz="1200" b="1" i="0" u="none" strike="noStrike" cap="none">
                <a:solidFill>
                  <a:srgbClr val="201E1E"/>
                </a:solidFill>
                <a:latin typeface="Open Sans"/>
                <a:ea typeface="Open Sans"/>
                <a:cs typeface="Open Sans"/>
                <a:sym typeface="Open Sans"/>
              </a:rPr>
              <a:t>$5,000</a:t>
            </a:r>
            <a:r>
              <a:rPr lang="en" sz="1200" b="0" i="0" u="none" strike="noStrike" cap="none">
                <a:solidFill>
                  <a:srgbClr val="201E1E"/>
                </a:solidFill>
                <a:latin typeface="Open Sans"/>
                <a:ea typeface="Open Sans"/>
                <a:cs typeface="Open Sans"/>
                <a:sym typeface="Open Sans"/>
              </a:rPr>
              <a:t> per month =</a:t>
            </a:r>
            <a:r>
              <a:rPr lang="en" sz="1200" b="1" i="0" u="none" strike="noStrike" cap="none">
                <a:solidFill>
                  <a:srgbClr val="201E1E"/>
                </a:solidFill>
                <a:latin typeface="Open Sans"/>
                <a:ea typeface="Open Sans"/>
                <a:cs typeface="Open Sans"/>
                <a:sym typeface="Open Sans"/>
              </a:rPr>
              <a:t> $60,000 per annum</a:t>
            </a:r>
            <a:endParaRPr sz="1200" b="1" i="0" u="none" strike="noStrike" cap="none">
              <a:solidFill>
                <a:srgbClr val="201E1E"/>
              </a:solidFill>
              <a:latin typeface="Open Sans"/>
              <a:ea typeface="Open Sans"/>
              <a:cs typeface="Open Sans"/>
              <a:sym typeface="Open Sans"/>
            </a:endParaRPr>
          </a:p>
          <a:p>
            <a:pPr marL="190500" marR="0" lvl="1" indent="-95250" algn="l" rtl="0">
              <a:lnSpc>
                <a:spcPct val="140000"/>
              </a:lnSpc>
              <a:spcBef>
                <a:spcPts val="0"/>
              </a:spcBef>
              <a:spcAft>
                <a:spcPts val="0"/>
              </a:spcAft>
              <a:buClr>
                <a:srgbClr val="201E1E"/>
              </a:buClr>
              <a:buSzPts val="900"/>
              <a:buFont typeface="Arial"/>
              <a:buChar char="•"/>
            </a:pPr>
            <a:r>
              <a:rPr lang="en" sz="1200" b="0" i="0" u="none" strike="noStrike" cap="none">
                <a:solidFill>
                  <a:srgbClr val="201E1E"/>
                </a:solidFill>
                <a:latin typeface="Open Sans"/>
                <a:ea typeface="Open Sans"/>
                <a:cs typeface="Open Sans"/>
                <a:sym typeface="Open Sans"/>
              </a:rPr>
              <a:t>Increase rents on 17 self-storage spaces to </a:t>
            </a:r>
            <a:r>
              <a:rPr lang="en" sz="1200" b="1" i="0" u="none" strike="noStrike" cap="none">
                <a:solidFill>
                  <a:srgbClr val="201E1E"/>
                </a:solidFill>
                <a:latin typeface="Open Sans"/>
                <a:ea typeface="Open Sans"/>
                <a:cs typeface="Open Sans"/>
                <a:sym typeface="Open Sans"/>
              </a:rPr>
              <a:t>$1700</a:t>
            </a:r>
            <a:r>
              <a:rPr lang="en" sz="1200" b="0" i="0" u="none" strike="noStrike" cap="none">
                <a:solidFill>
                  <a:srgbClr val="201E1E"/>
                </a:solidFill>
                <a:latin typeface="Open Sans"/>
                <a:ea typeface="Open Sans"/>
                <a:cs typeface="Open Sans"/>
                <a:sym typeface="Open Sans"/>
              </a:rPr>
              <a:t> per month = </a:t>
            </a:r>
            <a:r>
              <a:rPr lang="en" sz="1200" b="1" i="0" u="none" strike="noStrike" cap="none">
                <a:solidFill>
                  <a:srgbClr val="201E1E"/>
                </a:solidFill>
                <a:latin typeface="Open Sans"/>
                <a:ea typeface="Open Sans"/>
                <a:cs typeface="Open Sans"/>
                <a:sym typeface="Open Sans"/>
              </a:rPr>
              <a:t>$20,400 per annum</a:t>
            </a:r>
            <a:endParaRPr sz="1200" b="1" i="0" u="none" strike="noStrike" cap="none">
              <a:solidFill>
                <a:srgbClr val="201E1E"/>
              </a:solidFill>
              <a:latin typeface="Open Sans"/>
              <a:ea typeface="Open Sans"/>
              <a:cs typeface="Open Sans"/>
              <a:sym typeface="Open Sans"/>
            </a:endParaRPr>
          </a:p>
          <a:p>
            <a:pPr marL="190500" marR="0" lvl="1" indent="-95250" algn="l" rtl="0">
              <a:lnSpc>
                <a:spcPct val="140000"/>
              </a:lnSpc>
              <a:spcBef>
                <a:spcPts val="0"/>
              </a:spcBef>
              <a:spcAft>
                <a:spcPts val="0"/>
              </a:spcAft>
              <a:buClr>
                <a:srgbClr val="201E1E"/>
              </a:buClr>
              <a:buSzPts val="900"/>
              <a:buFont typeface="Arial"/>
              <a:buChar char="•"/>
            </a:pPr>
            <a:r>
              <a:rPr lang="en" sz="1200" b="0" i="0" u="none" strike="noStrike" cap="none">
                <a:solidFill>
                  <a:srgbClr val="201E1E"/>
                </a:solidFill>
                <a:latin typeface="Open Sans"/>
                <a:ea typeface="Open Sans"/>
                <a:cs typeface="Open Sans"/>
                <a:sym typeface="Open Sans"/>
              </a:rPr>
              <a:t>Add 8 premium RV Sites at $700 per month = </a:t>
            </a:r>
            <a:r>
              <a:rPr lang="en" sz="1200" b="1" i="0" u="none" strike="noStrike" cap="none">
                <a:solidFill>
                  <a:srgbClr val="201E1E"/>
                </a:solidFill>
                <a:latin typeface="Open Sans"/>
                <a:ea typeface="Open Sans"/>
                <a:cs typeface="Open Sans"/>
                <a:sym typeface="Open Sans"/>
              </a:rPr>
              <a:t>$67,200 per annum</a:t>
            </a:r>
            <a:endParaRPr sz="1200" b="0" i="0" u="none" strike="noStrike" cap="none">
              <a:solidFill>
                <a:srgbClr val="000000"/>
              </a:solidFill>
              <a:latin typeface="Arial"/>
              <a:ea typeface="Arial"/>
              <a:cs typeface="Arial"/>
              <a:sym typeface="Arial"/>
            </a:endParaRPr>
          </a:p>
        </p:txBody>
      </p:sp>
      <p:grpSp>
        <p:nvGrpSpPr>
          <p:cNvPr id="316" name="Google Shape;316;p22"/>
          <p:cNvGrpSpPr/>
          <p:nvPr/>
        </p:nvGrpSpPr>
        <p:grpSpPr>
          <a:xfrm>
            <a:off x="7445" y="3162575"/>
            <a:ext cx="4571909" cy="2068259"/>
            <a:chOff x="0" y="-38100"/>
            <a:chExt cx="2408296" cy="1165808"/>
          </a:xfrm>
        </p:grpSpPr>
        <p:sp>
          <p:nvSpPr>
            <p:cNvPr id="317" name="Google Shape;317;p22"/>
            <p:cNvSpPr/>
            <p:nvPr/>
          </p:nvSpPr>
          <p:spPr>
            <a:xfrm>
              <a:off x="0" y="0"/>
              <a:ext cx="2408296" cy="1127708"/>
            </a:xfrm>
            <a:custGeom>
              <a:avLst/>
              <a:gdLst/>
              <a:ahLst/>
              <a:cxnLst/>
              <a:rect l="l" t="t" r="r" b="b"/>
              <a:pathLst>
                <a:path w="2408296" h="1127708" extrusionOk="0">
                  <a:moveTo>
                    <a:pt x="0" y="0"/>
                  </a:moveTo>
                  <a:lnTo>
                    <a:pt x="2408296" y="0"/>
                  </a:lnTo>
                  <a:lnTo>
                    <a:pt x="2408296" y="1127708"/>
                  </a:lnTo>
                  <a:lnTo>
                    <a:pt x="0" y="1127708"/>
                  </a:lnTo>
                  <a:close/>
                </a:path>
              </a:pathLst>
            </a:custGeom>
            <a:solidFill>
              <a:srgbClr val="201E1E"/>
            </a:solidFill>
            <a:ln>
              <a:noFill/>
            </a:ln>
          </p:spPr>
          <p:txBody>
            <a:bodyPr/>
            <a:lstStyle/>
            <a:p>
              <a:endParaRPr lang="en-US"/>
            </a:p>
          </p:txBody>
        </p:sp>
        <p:sp>
          <p:nvSpPr>
            <p:cNvPr id="318" name="Google Shape;318;p22"/>
            <p:cNvSpPr txBox="1"/>
            <p:nvPr/>
          </p:nvSpPr>
          <p:spPr>
            <a:xfrm>
              <a:off x="0" y="-38100"/>
              <a:ext cx="2408296" cy="1165808"/>
            </a:xfrm>
            <a:prstGeom prst="rect">
              <a:avLst/>
            </a:prstGeom>
            <a:noFill/>
            <a:ln>
              <a:noFill/>
            </a:ln>
          </p:spPr>
          <p:txBody>
            <a:bodyPr spcFirstLastPara="1" wrap="square" lIns="25400" tIns="25400" rIns="25400" bIns="25400" anchor="ctr" anchorCtr="0">
              <a:noAutofit/>
            </a:bodyPr>
            <a:lstStyle/>
            <a:p>
              <a:pPr marL="0" marR="0" lvl="0" indent="0" algn="ctr" rtl="0">
                <a:lnSpc>
                  <a:spcPct val="124388"/>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319" name="Google Shape;319;p22"/>
          <p:cNvSpPr txBox="1"/>
          <p:nvPr/>
        </p:nvSpPr>
        <p:spPr>
          <a:xfrm>
            <a:off x="361655" y="3457466"/>
            <a:ext cx="3737075" cy="1421928"/>
          </a:xfrm>
          <a:prstGeom prst="rect">
            <a:avLst/>
          </a:prstGeom>
          <a:noFill/>
          <a:ln>
            <a:noFill/>
          </a:ln>
        </p:spPr>
        <p:txBody>
          <a:bodyPr spcFirstLastPara="1" wrap="square" lIns="0" tIns="0" rIns="0" bIns="0" anchor="t" anchorCtr="0">
            <a:spAutoFit/>
          </a:bodyPr>
          <a:lstStyle/>
          <a:p>
            <a:pPr marL="0" marR="0" lvl="0" indent="0" algn="l" rtl="0">
              <a:lnSpc>
                <a:spcPct val="140026"/>
              </a:lnSpc>
              <a:spcBef>
                <a:spcPts val="0"/>
              </a:spcBef>
              <a:spcAft>
                <a:spcPts val="0"/>
              </a:spcAft>
              <a:buClr>
                <a:srgbClr val="000000"/>
              </a:buClr>
              <a:buSzPts val="1600"/>
              <a:buFont typeface="Arial"/>
              <a:buNone/>
            </a:pPr>
            <a:r>
              <a:rPr lang="en" sz="1600" b="1" i="0" u="none" strike="noStrike" cap="none">
                <a:solidFill>
                  <a:srgbClr val="FFFFFF"/>
                </a:solidFill>
                <a:latin typeface="Open Sans"/>
                <a:ea typeface="Open Sans"/>
                <a:cs typeface="Open Sans"/>
                <a:sym typeface="Open Sans"/>
              </a:rPr>
              <a:t>Gross Operating Income: $471,600</a:t>
            </a:r>
            <a:endParaRPr sz="1600" b="0" i="0" u="none" strike="noStrike" cap="none">
              <a:solidFill>
                <a:srgbClr val="000000"/>
              </a:solidFill>
              <a:latin typeface="Arial"/>
              <a:ea typeface="Arial"/>
              <a:cs typeface="Arial"/>
              <a:sym typeface="Arial"/>
            </a:endParaRPr>
          </a:p>
          <a:p>
            <a:pPr marL="0" marR="0" lvl="0" indent="0" algn="l" rtl="0">
              <a:lnSpc>
                <a:spcPct val="140026"/>
              </a:lnSpc>
              <a:spcBef>
                <a:spcPts val="0"/>
              </a:spcBef>
              <a:spcAft>
                <a:spcPts val="0"/>
              </a:spcAft>
              <a:buClr>
                <a:srgbClr val="000000"/>
              </a:buClr>
              <a:buSzPts val="1600"/>
              <a:buFont typeface="Arial"/>
              <a:buNone/>
            </a:pPr>
            <a:r>
              <a:rPr lang="en" sz="1600" b="1" i="0" u="none" strike="noStrike" cap="none">
                <a:solidFill>
                  <a:srgbClr val="FFFFFF"/>
                </a:solidFill>
                <a:latin typeface="Open Sans"/>
                <a:ea typeface="Open Sans"/>
                <a:cs typeface="Open Sans"/>
                <a:sym typeface="Open Sans"/>
              </a:rPr>
              <a:t>30% Expenses: $141,480</a:t>
            </a:r>
            <a:endParaRPr sz="1600" b="0" i="0" u="none" strike="noStrike" cap="none">
              <a:solidFill>
                <a:srgbClr val="000000"/>
              </a:solidFill>
              <a:latin typeface="Arial"/>
              <a:ea typeface="Arial"/>
              <a:cs typeface="Arial"/>
              <a:sym typeface="Arial"/>
            </a:endParaRPr>
          </a:p>
          <a:p>
            <a:pPr marL="0" marR="0" lvl="0" indent="0" algn="l" rtl="0">
              <a:lnSpc>
                <a:spcPct val="140026"/>
              </a:lnSpc>
              <a:spcBef>
                <a:spcPts val="0"/>
              </a:spcBef>
              <a:spcAft>
                <a:spcPts val="0"/>
              </a:spcAft>
              <a:buClr>
                <a:srgbClr val="000000"/>
              </a:buClr>
              <a:buSzPts val="1600"/>
              <a:buFont typeface="Arial"/>
              <a:buNone/>
            </a:pPr>
            <a:r>
              <a:rPr lang="en" sz="1600" b="1" i="0" u="none" strike="noStrike" cap="none">
                <a:solidFill>
                  <a:srgbClr val="FFFFFF"/>
                </a:solidFill>
                <a:latin typeface="Open Sans"/>
                <a:ea typeface="Open Sans"/>
                <a:cs typeface="Open Sans"/>
                <a:sym typeface="Open Sans"/>
              </a:rPr>
              <a:t>NET Income for 2025: $330,120</a:t>
            </a:r>
            <a:endParaRPr/>
          </a:p>
          <a:p>
            <a:pPr marL="0" marR="0" lvl="0" indent="0" algn="l" rtl="0">
              <a:lnSpc>
                <a:spcPct val="140026"/>
              </a:lnSpc>
              <a:spcBef>
                <a:spcPts val="0"/>
              </a:spcBef>
              <a:spcAft>
                <a:spcPts val="0"/>
              </a:spcAft>
              <a:buClr>
                <a:srgbClr val="000000"/>
              </a:buClr>
              <a:buSzPts val="1800"/>
              <a:buFont typeface="Arial"/>
              <a:buNone/>
            </a:pPr>
            <a:r>
              <a:rPr lang="en" sz="1800" b="1" i="0" u="none" strike="noStrike" cap="none">
                <a:solidFill>
                  <a:srgbClr val="FFFFFF"/>
                </a:solidFill>
                <a:latin typeface="Open Sans"/>
                <a:ea typeface="Open Sans"/>
                <a:cs typeface="Open Sans"/>
                <a:sym typeface="Open Sans"/>
              </a:rPr>
              <a:t>EXIT at 9 CAP = </a:t>
            </a:r>
            <a:r>
              <a:rPr lang="en" sz="1800" b="1" i="0" u="none" strike="noStrike" cap="none">
                <a:solidFill>
                  <a:srgbClr val="FFFF00"/>
                </a:solidFill>
                <a:latin typeface="Open Sans"/>
                <a:ea typeface="Open Sans"/>
                <a:cs typeface="Open Sans"/>
                <a:sym typeface="Open Sans"/>
              </a:rPr>
              <a:t>$3,668,000</a:t>
            </a:r>
            <a:endParaRPr sz="1800" b="0" i="0" u="none" strike="noStrike" cap="none">
              <a:solidFill>
                <a:srgbClr val="FFFF00"/>
              </a:solidFill>
              <a:latin typeface="Arial"/>
              <a:ea typeface="Arial"/>
              <a:cs typeface="Arial"/>
              <a:sym typeface="Arial"/>
            </a:endParaRPr>
          </a:p>
        </p:txBody>
      </p:sp>
      <p:sp>
        <p:nvSpPr>
          <p:cNvPr id="320" name="Google Shape;320;p22"/>
          <p:cNvSpPr/>
          <p:nvPr/>
        </p:nvSpPr>
        <p:spPr>
          <a:xfrm>
            <a:off x="292000" y="232167"/>
            <a:ext cx="139310" cy="169360"/>
          </a:xfrm>
          <a:custGeom>
            <a:avLst/>
            <a:gdLst/>
            <a:ahLst/>
            <a:cxnLst/>
            <a:rect l="l" t="t" r="r" b="b"/>
            <a:pathLst>
              <a:path w="278619" h="338720" extrusionOk="0">
                <a:moveTo>
                  <a:pt x="0" y="0"/>
                </a:moveTo>
                <a:lnTo>
                  <a:pt x="278619" y="0"/>
                </a:lnTo>
                <a:lnTo>
                  <a:pt x="278619" y="338720"/>
                </a:lnTo>
                <a:lnTo>
                  <a:pt x="0" y="338720"/>
                </a:lnTo>
                <a:lnTo>
                  <a:pt x="0" y="0"/>
                </a:lnTo>
                <a:close/>
              </a:path>
            </a:pathLst>
          </a:custGeom>
          <a:blipFill rotWithShape="1">
            <a:blip r:embed="rId3">
              <a:alphaModFix/>
            </a:blip>
            <a:stretch>
              <a:fillRect/>
            </a:stretch>
          </a:blipFill>
          <a:ln>
            <a:noFill/>
          </a:ln>
        </p:spPr>
        <p:txBody>
          <a:bodyPr/>
          <a:lstStyle/>
          <a:p>
            <a:endParaRPr lang="en-US"/>
          </a:p>
        </p:txBody>
      </p:sp>
    </p:spTree>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24"/>
        <p:cNvGrpSpPr/>
        <p:nvPr/>
      </p:nvGrpSpPr>
      <p:grpSpPr>
        <a:xfrm>
          <a:off x="0" y="0"/>
          <a:ext cx="0" cy="0"/>
          <a:chOff x="0" y="0"/>
          <a:chExt cx="0" cy="0"/>
        </a:xfrm>
      </p:grpSpPr>
      <p:sp>
        <p:nvSpPr>
          <p:cNvPr id="325" name="Google Shape;325;p23"/>
          <p:cNvSpPr txBox="1"/>
          <p:nvPr/>
        </p:nvSpPr>
        <p:spPr>
          <a:xfrm>
            <a:off x="764731" y="277011"/>
            <a:ext cx="4214380" cy="534313"/>
          </a:xfrm>
          <a:prstGeom prst="rect">
            <a:avLst/>
          </a:prstGeom>
          <a:noFill/>
          <a:ln>
            <a:noFill/>
          </a:ln>
        </p:spPr>
        <p:txBody>
          <a:bodyPr spcFirstLastPara="1" wrap="square" lIns="0" tIns="0" rIns="0" bIns="0" anchor="t" anchorCtr="0">
            <a:spAutoFit/>
          </a:bodyPr>
          <a:lstStyle/>
          <a:p>
            <a:pPr marL="0" marR="0" lvl="0" indent="0" algn="l" rtl="0">
              <a:lnSpc>
                <a:spcPct val="124000"/>
              </a:lnSpc>
              <a:spcBef>
                <a:spcPts val="0"/>
              </a:spcBef>
              <a:spcAft>
                <a:spcPts val="0"/>
              </a:spcAft>
              <a:buClr>
                <a:srgbClr val="000000"/>
              </a:buClr>
              <a:buSzPts val="2800"/>
              <a:buFont typeface="Arial"/>
              <a:buNone/>
            </a:pPr>
            <a:r>
              <a:rPr lang="en" sz="2800" b="1" i="0" u="none" strike="noStrike" cap="none">
                <a:solidFill>
                  <a:schemeClr val="lt1"/>
                </a:solidFill>
                <a:latin typeface="Roboto"/>
                <a:ea typeface="Roboto"/>
                <a:cs typeface="Roboto"/>
                <a:sym typeface="Roboto"/>
              </a:rPr>
              <a:t>FIRETOWER</a:t>
            </a:r>
            <a:r>
              <a:rPr lang="en" sz="700" b="0" i="0" u="none" strike="noStrike" cap="none">
                <a:solidFill>
                  <a:schemeClr val="lt1"/>
                </a:solidFill>
                <a:latin typeface="Arial"/>
                <a:ea typeface="Arial"/>
                <a:cs typeface="Arial"/>
                <a:sym typeface="Arial"/>
              </a:rPr>
              <a:t>    </a:t>
            </a:r>
            <a:r>
              <a:rPr lang="en" sz="2800" b="1" i="0" u="none" strike="noStrike" cap="none">
                <a:solidFill>
                  <a:schemeClr val="lt1"/>
                </a:solidFill>
                <a:latin typeface="Roboto"/>
                <a:ea typeface="Roboto"/>
                <a:cs typeface="Roboto"/>
                <a:sym typeface="Roboto"/>
              </a:rPr>
              <a:t>RV PARK</a:t>
            </a:r>
            <a:endParaRPr sz="700" b="0" i="0" u="none" strike="noStrike" cap="none">
              <a:solidFill>
                <a:schemeClr val="lt1"/>
              </a:solidFill>
              <a:latin typeface="Arial"/>
              <a:ea typeface="Arial"/>
              <a:cs typeface="Arial"/>
              <a:sym typeface="Arial"/>
            </a:endParaRPr>
          </a:p>
        </p:txBody>
      </p:sp>
      <p:pic>
        <p:nvPicPr>
          <p:cNvPr id="326" name="Google Shape;326;p23"/>
          <p:cNvPicPr preferRelativeResize="0"/>
          <p:nvPr/>
        </p:nvPicPr>
        <p:blipFill rotWithShape="1">
          <a:blip r:embed="rId3">
            <a:alphaModFix/>
          </a:blip>
          <a:srcRect/>
          <a:stretch/>
        </p:blipFill>
        <p:spPr>
          <a:xfrm>
            <a:off x="5139032" y="0"/>
            <a:ext cx="3853577" cy="5143500"/>
          </a:xfrm>
          <a:prstGeom prst="rect">
            <a:avLst/>
          </a:prstGeom>
          <a:noFill/>
          <a:ln>
            <a:noFill/>
          </a:ln>
        </p:spPr>
      </p:pic>
      <p:pic>
        <p:nvPicPr>
          <p:cNvPr id="327" name="Google Shape;327;p23"/>
          <p:cNvPicPr preferRelativeResize="0"/>
          <p:nvPr/>
        </p:nvPicPr>
        <p:blipFill rotWithShape="1">
          <a:blip r:embed="rId4">
            <a:alphaModFix/>
          </a:blip>
          <a:srcRect t="9928"/>
          <a:stretch/>
        </p:blipFill>
        <p:spPr>
          <a:xfrm>
            <a:off x="877873" y="920455"/>
            <a:ext cx="3249132" cy="3902095"/>
          </a:xfrm>
          <a:prstGeom prst="rect">
            <a:avLst/>
          </a:prstGeom>
          <a:noFill/>
          <a:ln>
            <a:noFill/>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7"/>
                                        </p:tgtEl>
                                        <p:attrNameLst>
                                          <p:attrName>style.visibility</p:attrName>
                                        </p:attrNameLst>
                                      </p:cBhvr>
                                      <p:to>
                                        <p:strVal val="visible"/>
                                      </p:to>
                                    </p:set>
                                    <p:animEffect transition="in" filter="fade">
                                      <p:cBhvr>
                                        <p:cTn id="7" dur="500"/>
                                        <p:tgtEl>
                                          <p:spTgt spid="327"/>
                                        </p:tgtEl>
                                      </p:cBhvr>
                                    </p:animEffect>
                                  </p:childTnLst>
                                </p:cTn>
                              </p:par>
                            </p:childTnLst>
                          </p:cTn>
                        </p:par>
                        <p:par>
                          <p:cTn id="8" fill="hold">
                            <p:stCondLst>
                              <p:cond delay="500"/>
                            </p:stCondLst>
                            <p:childTnLst>
                              <p:par>
                                <p:cTn id="9" presetID="2" presetClass="entr" presetSubtype="4" fill="hold" nodeType="afterEffect">
                                  <p:stCondLst>
                                    <p:cond delay="500"/>
                                  </p:stCondLst>
                                  <p:childTnLst>
                                    <p:set>
                                      <p:cBhvr>
                                        <p:cTn id="10" dur="1" fill="hold">
                                          <p:stCondLst>
                                            <p:cond delay="0"/>
                                          </p:stCondLst>
                                        </p:cTn>
                                        <p:tgtEl>
                                          <p:spTgt spid="326"/>
                                        </p:tgtEl>
                                        <p:attrNameLst>
                                          <p:attrName>style.visibility</p:attrName>
                                        </p:attrNameLst>
                                      </p:cBhvr>
                                      <p:to>
                                        <p:strVal val="visible"/>
                                      </p:to>
                                    </p:set>
                                    <p:anim calcmode="lin" valueType="num">
                                      <p:cBhvr additive="base">
                                        <p:cTn id="11" dur="500"/>
                                        <p:tgtEl>
                                          <p:spTgt spid="3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grpSp>
        <p:nvGrpSpPr>
          <p:cNvPr id="332" name="Google Shape;332;p24"/>
          <p:cNvGrpSpPr/>
          <p:nvPr/>
        </p:nvGrpSpPr>
        <p:grpSpPr>
          <a:xfrm>
            <a:off x="0" y="3258910"/>
            <a:ext cx="4571909" cy="1972093"/>
            <a:chOff x="0" y="-38100"/>
            <a:chExt cx="2408296" cy="1165808"/>
          </a:xfrm>
        </p:grpSpPr>
        <p:sp>
          <p:nvSpPr>
            <p:cNvPr id="333" name="Google Shape;333;p24"/>
            <p:cNvSpPr/>
            <p:nvPr/>
          </p:nvSpPr>
          <p:spPr>
            <a:xfrm>
              <a:off x="0" y="0"/>
              <a:ext cx="2408296" cy="1127708"/>
            </a:xfrm>
            <a:custGeom>
              <a:avLst/>
              <a:gdLst/>
              <a:ahLst/>
              <a:cxnLst/>
              <a:rect l="l" t="t" r="r" b="b"/>
              <a:pathLst>
                <a:path w="2408296" h="1127708" extrusionOk="0">
                  <a:moveTo>
                    <a:pt x="0" y="0"/>
                  </a:moveTo>
                  <a:lnTo>
                    <a:pt x="2408296" y="0"/>
                  </a:lnTo>
                  <a:lnTo>
                    <a:pt x="2408296" y="1127708"/>
                  </a:lnTo>
                  <a:lnTo>
                    <a:pt x="0" y="1127708"/>
                  </a:lnTo>
                  <a:close/>
                </a:path>
              </a:pathLst>
            </a:custGeom>
            <a:solidFill>
              <a:srgbClr val="201E1E"/>
            </a:solidFill>
            <a:ln>
              <a:noFill/>
            </a:ln>
          </p:spPr>
          <p:txBody>
            <a:bodyPr/>
            <a:lstStyle/>
            <a:p>
              <a:endParaRPr lang="en-US"/>
            </a:p>
          </p:txBody>
        </p:sp>
        <p:sp>
          <p:nvSpPr>
            <p:cNvPr id="334" name="Google Shape;334;p24"/>
            <p:cNvSpPr txBox="1"/>
            <p:nvPr/>
          </p:nvSpPr>
          <p:spPr>
            <a:xfrm>
              <a:off x="0" y="-38100"/>
              <a:ext cx="2408296" cy="1165808"/>
            </a:xfrm>
            <a:prstGeom prst="rect">
              <a:avLst/>
            </a:prstGeom>
            <a:noFill/>
            <a:ln>
              <a:noFill/>
            </a:ln>
          </p:spPr>
          <p:txBody>
            <a:bodyPr spcFirstLastPara="1" wrap="square" lIns="25400" tIns="25400" rIns="25400" bIns="25400" anchor="ctr" anchorCtr="0">
              <a:noAutofit/>
            </a:bodyPr>
            <a:lstStyle/>
            <a:p>
              <a:pPr marL="0" marR="0" lvl="0" indent="0" algn="ctr" rtl="0">
                <a:lnSpc>
                  <a:spcPct val="124388"/>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338" name="Google Shape;338;p24"/>
          <p:cNvSpPr txBox="1"/>
          <p:nvPr/>
        </p:nvSpPr>
        <p:spPr>
          <a:xfrm>
            <a:off x="419560" y="307289"/>
            <a:ext cx="4214380" cy="534313"/>
          </a:xfrm>
          <a:prstGeom prst="rect">
            <a:avLst/>
          </a:prstGeom>
          <a:noFill/>
          <a:ln>
            <a:noFill/>
          </a:ln>
        </p:spPr>
        <p:txBody>
          <a:bodyPr spcFirstLastPara="1" wrap="square" lIns="0" tIns="0" rIns="0" bIns="0" anchor="t" anchorCtr="0">
            <a:spAutoFit/>
          </a:bodyPr>
          <a:lstStyle/>
          <a:p>
            <a:pPr marL="0" marR="0" lvl="0" indent="0" algn="l" rtl="0">
              <a:lnSpc>
                <a:spcPct val="124000"/>
              </a:lnSpc>
              <a:spcBef>
                <a:spcPts val="0"/>
              </a:spcBef>
              <a:spcAft>
                <a:spcPts val="0"/>
              </a:spcAft>
              <a:buClr>
                <a:srgbClr val="000000"/>
              </a:buClr>
              <a:buSzPts val="2800"/>
              <a:buFont typeface="Arial"/>
              <a:buNone/>
            </a:pPr>
            <a:r>
              <a:rPr lang="en" sz="2800" b="1" i="0" u="none" strike="noStrike" cap="none" dirty="0">
                <a:solidFill>
                  <a:srgbClr val="000000"/>
                </a:solidFill>
                <a:latin typeface="Roboto"/>
                <a:ea typeface="Roboto"/>
                <a:cs typeface="Roboto"/>
                <a:sym typeface="Roboto"/>
              </a:rPr>
              <a:t>FIRETOWER</a:t>
            </a:r>
            <a:r>
              <a:rPr lang="en" sz="700" b="0" i="0" u="none" strike="noStrike" cap="none" dirty="0">
                <a:solidFill>
                  <a:srgbClr val="000000"/>
                </a:solidFill>
                <a:latin typeface="Arial"/>
                <a:ea typeface="Arial"/>
                <a:cs typeface="Arial"/>
                <a:sym typeface="Arial"/>
              </a:rPr>
              <a:t>    </a:t>
            </a:r>
            <a:r>
              <a:rPr lang="en" sz="2800" b="1" i="0" u="none" strike="noStrike" cap="none" dirty="0">
                <a:solidFill>
                  <a:srgbClr val="000000"/>
                </a:solidFill>
                <a:latin typeface="Roboto"/>
                <a:ea typeface="Roboto"/>
                <a:cs typeface="Roboto"/>
                <a:sym typeface="Roboto"/>
              </a:rPr>
              <a:t>RV PARK</a:t>
            </a:r>
            <a:endParaRPr sz="700" b="0" i="0" u="none" strike="noStrike" cap="none" dirty="0">
              <a:solidFill>
                <a:srgbClr val="000000"/>
              </a:solidFill>
              <a:latin typeface="Arial"/>
              <a:ea typeface="Arial"/>
              <a:cs typeface="Arial"/>
              <a:sym typeface="Arial"/>
            </a:endParaRPr>
          </a:p>
        </p:txBody>
      </p:sp>
      <p:sp>
        <p:nvSpPr>
          <p:cNvPr id="339" name="Google Shape;339;p24"/>
          <p:cNvSpPr txBox="1"/>
          <p:nvPr/>
        </p:nvSpPr>
        <p:spPr>
          <a:xfrm>
            <a:off x="483380" y="1053881"/>
            <a:ext cx="4024800" cy="1508105"/>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Clr>
                <a:srgbClr val="000000"/>
              </a:buClr>
              <a:buSzPts val="1400"/>
              <a:buFont typeface="Arial"/>
              <a:buNone/>
            </a:pPr>
            <a:r>
              <a:rPr lang="en" sz="1400" b="0" i="0" u="none" strike="noStrike" cap="none" dirty="0">
                <a:solidFill>
                  <a:srgbClr val="201E1E"/>
                </a:solidFill>
                <a:latin typeface="Open Sans"/>
                <a:ea typeface="Open Sans"/>
                <a:cs typeface="Open Sans"/>
                <a:sym typeface="Open Sans"/>
              </a:rPr>
              <a:t>A total of </a:t>
            </a:r>
            <a:r>
              <a:rPr lang="en" sz="1400" b="1" i="0" u="none" strike="noStrike" cap="none" dirty="0">
                <a:solidFill>
                  <a:srgbClr val="201E1E"/>
                </a:solidFill>
                <a:latin typeface="Open Sans"/>
                <a:ea typeface="Open Sans"/>
                <a:cs typeface="Open Sans"/>
                <a:sym typeface="Open Sans"/>
              </a:rPr>
              <a:t>24</a:t>
            </a:r>
            <a:r>
              <a:rPr lang="en" sz="1400" b="0" i="0" u="none" strike="noStrike" cap="none" dirty="0">
                <a:solidFill>
                  <a:srgbClr val="201E1E"/>
                </a:solidFill>
                <a:latin typeface="Open Sans"/>
                <a:ea typeface="Open Sans"/>
                <a:cs typeface="Open Sans"/>
                <a:sym typeface="Open Sans"/>
              </a:rPr>
              <a:t> acres fit with:</a:t>
            </a:r>
            <a:endParaRPr sz="1400" b="0" i="0" u="none" strike="noStrike" cap="none" dirty="0">
              <a:solidFill>
                <a:srgbClr val="000000"/>
              </a:solidFill>
              <a:latin typeface="Arial"/>
              <a:ea typeface="Arial"/>
              <a:cs typeface="Arial"/>
              <a:sym typeface="Arial"/>
            </a:endParaRPr>
          </a:p>
          <a:p>
            <a:pPr marL="254000" marR="0" lvl="1" indent="-127000" algn="l" rtl="0">
              <a:lnSpc>
                <a:spcPct val="140016"/>
              </a:lnSpc>
              <a:spcBef>
                <a:spcPts val="0"/>
              </a:spcBef>
              <a:spcAft>
                <a:spcPts val="0"/>
              </a:spcAft>
              <a:buClr>
                <a:srgbClr val="201E1E"/>
              </a:buClr>
              <a:buSzPts val="1200"/>
              <a:buFont typeface="Arial"/>
              <a:buChar char="•"/>
            </a:pPr>
            <a:r>
              <a:rPr lang="en" sz="1400" b="1" i="0" u="none" strike="noStrike" cap="none" dirty="0">
                <a:solidFill>
                  <a:srgbClr val="201E1E"/>
                </a:solidFill>
                <a:latin typeface="Open Sans"/>
                <a:ea typeface="Open Sans"/>
                <a:cs typeface="Open Sans"/>
                <a:sym typeface="Open Sans"/>
              </a:rPr>
              <a:t>29</a:t>
            </a:r>
            <a:r>
              <a:rPr lang="en" sz="1400" b="0" i="0" u="none" strike="noStrike" cap="none" dirty="0">
                <a:solidFill>
                  <a:srgbClr val="201E1E"/>
                </a:solidFill>
                <a:latin typeface="Open Sans"/>
                <a:ea typeface="Open Sans"/>
                <a:cs typeface="Open Sans"/>
                <a:sym typeface="Open Sans"/>
              </a:rPr>
              <a:t> RV Pads</a:t>
            </a:r>
            <a:endParaRPr sz="1400" b="0" i="0" u="none" strike="noStrike" cap="none" dirty="0">
              <a:solidFill>
                <a:srgbClr val="000000"/>
              </a:solidFill>
              <a:latin typeface="Arial"/>
              <a:ea typeface="Arial"/>
              <a:cs typeface="Arial"/>
              <a:sym typeface="Arial"/>
            </a:endParaRPr>
          </a:p>
          <a:p>
            <a:pPr marL="254000" marR="0" lvl="1" indent="-127000" algn="l" rtl="0">
              <a:lnSpc>
                <a:spcPct val="140016"/>
              </a:lnSpc>
              <a:spcBef>
                <a:spcPts val="0"/>
              </a:spcBef>
              <a:spcAft>
                <a:spcPts val="0"/>
              </a:spcAft>
              <a:buClr>
                <a:srgbClr val="201E1E"/>
              </a:buClr>
              <a:buSzPts val="1200"/>
              <a:buFont typeface="Arial"/>
              <a:buChar char="•"/>
            </a:pPr>
            <a:r>
              <a:rPr lang="en" b="1" dirty="0">
                <a:solidFill>
                  <a:srgbClr val="201E1E"/>
                </a:solidFill>
                <a:latin typeface="Open Sans"/>
                <a:ea typeface="Open Sans"/>
                <a:cs typeface="Open Sans"/>
                <a:sym typeface="Open Sans"/>
              </a:rPr>
              <a:t>8</a:t>
            </a:r>
            <a:r>
              <a:rPr lang="en" sz="1400" b="0" i="0" u="none" strike="noStrike" cap="none" dirty="0">
                <a:solidFill>
                  <a:srgbClr val="201E1E"/>
                </a:solidFill>
                <a:latin typeface="Open Sans"/>
                <a:ea typeface="Open Sans"/>
                <a:cs typeface="Open Sans"/>
                <a:sym typeface="Open Sans"/>
              </a:rPr>
              <a:t> Mobile Homes</a:t>
            </a:r>
          </a:p>
          <a:p>
            <a:pPr marL="254000" marR="0" lvl="1" indent="-127000" algn="l" rtl="0">
              <a:lnSpc>
                <a:spcPct val="140016"/>
              </a:lnSpc>
              <a:spcBef>
                <a:spcPts val="0"/>
              </a:spcBef>
              <a:spcAft>
                <a:spcPts val="0"/>
              </a:spcAft>
              <a:buClr>
                <a:srgbClr val="201E1E"/>
              </a:buClr>
              <a:buSzPts val="1200"/>
              <a:buFont typeface="Arial"/>
              <a:buChar char="•"/>
            </a:pPr>
            <a:r>
              <a:rPr lang="en" b="1" dirty="0">
                <a:solidFill>
                  <a:srgbClr val="201E1E"/>
                </a:solidFill>
                <a:latin typeface="Open Sans"/>
                <a:ea typeface="Open Sans"/>
                <a:cs typeface="Open Sans"/>
                <a:sym typeface="Open Sans"/>
              </a:rPr>
              <a:t>1</a:t>
            </a:r>
            <a:r>
              <a:rPr lang="en" dirty="0">
                <a:solidFill>
                  <a:srgbClr val="201E1E"/>
                </a:solidFill>
                <a:latin typeface="Open Sans"/>
                <a:ea typeface="Open Sans"/>
                <a:cs typeface="Open Sans"/>
                <a:sym typeface="Open Sans"/>
              </a:rPr>
              <a:t> Triplex</a:t>
            </a:r>
            <a:endParaRPr sz="1400" b="0" i="0" u="none" strike="noStrike" cap="none" dirty="0">
              <a:solidFill>
                <a:srgbClr val="000000"/>
              </a:solidFill>
              <a:latin typeface="Arial"/>
              <a:ea typeface="Arial"/>
              <a:cs typeface="Arial"/>
              <a:sym typeface="Arial"/>
            </a:endParaRPr>
          </a:p>
          <a:p>
            <a:pPr marL="254000" marR="0" lvl="1" indent="-127000" algn="l" rtl="0">
              <a:lnSpc>
                <a:spcPct val="140016"/>
              </a:lnSpc>
              <a:spcBef>
                <a:spcPts val="0"/>
              </a:spcBef>
              <a:spcAft>
                <a:spcPts val="0"/>
              </a:spcAft>
              <a:buClr>
                <a:srgbClr val="201E1E"/>
              </a:buClr>
              <a:buSzPts val="1200"/>
              <a:buFont typeface="Arial"/>
              <a:buChar char="•"/>
            </a:pPr>
            <a:r>
              <a:rPr lang="en" sz="1400" b="0" i="0" u="none" strike="noStrike" cap="none" dirty="0">
                <a:solidFill>
                  <a:srgbClr val="201E1E"/>
                </a:solidFill>
                <a:latin typeface="Open Sans"/>
                <a:ea typeface="Open Sans"/>
                <a:cs typeface="Open Sans"/>
                <a:sym typeface="Open Sans"/>
              </a:rPr>
              <a:t>Additional </a:t>
            </a:r>
            <a:r>
              <a:rPr lang="en" sz="1400" b="1" i="0" u="none" strike="noStrike" cap="none" dirty="0">
                <a:solidFill>
                  <a:srgbClr val="201E1E"/>
                </a:solidFill>
                <a:latin typeface="Open Sans"/>
                <a:ea typeface="Open Sans"/>
                <a:cs typeface="Open Sans"/>
                <a:sym typeface="Open Sans"/>
              </a:rPr>
              <a:t>4.5</a:t>
            </a:r>
            <a:r>
              <a:rPr lang="en" sz="1400" b="0" i="0" u="none" strike="noStrike" cap="none" dirty="0">
                <a:solidFill>
                  <a:srgbClr val="201E1E"/>
                </a:solidFill>
                <a:latin typeface="Open Sans"/>
                <a:ea typeface="Open Sans"/>
                <a:cs typeface="Open Sans"/>
                <a:sym typeface="Open Sans"/>
              </a:rPr>
              <a:t> acres of expansion</a:t>
            </a:r>
            <a:endParaRPr sz="1400" b="0" i="0" u="none" strike="noStrike" cap="none" dirty="0">
              <a:solidFill>
                <a:srgbClr val="000000"/>
              </a:solidFill>
              <a:latin typeface="Arial"/>
              <a:ea typeface="Arial"/>
              <a:cs typeface="Arial"/>
              <a:sym typeface="Arial"/>
            </a:endParaRPr>
          </a:p>
        </p:txBody>
      </p:sp>
      <p:sp>
        <p:nvSpPr>
          <p:cNvPr id="340" name="Google Shape;340;p24"/>
          <p:cNvSpPr txBox="1"/>
          <p:nvPr/>
        </p:nvSpPr>
        <p:spPr>
          <a:xfrm>
            <a:off x="514350" y="3525297"/>
            <a:ext cx="3483522" cy="1508105"/>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Clr>
                <a:srgbClr val="000000"/>
              </a:buClr>
              <a:buSzPts val="1400"/>
              <a:buFont typeface="Arial"/>
              <a:buNone/>
            </a:pPr>
            <a:r>
              <a:rPr lang="en" sz="1400" b="1" i="0" u="none" strike="noStrike" cap="none" dirty="0">
                <a:solidFill>
                  <a:srgbClr val="FFFFFF"/>
                </a:solidFill>
                <a:latin typeface="Open Sans"/>
                <a:ea typeface="Open Sans"/>
                <a:cs typeface="Open Sans"/>
                <a:sym typeface="Open Sans"/>
              </a:rPr>
              <a:t>Purchase Price: </a:t>
            </a:r>
            <a:r>
              <a:rPr lang="en" sz="1400" b="0" i="0" u="none" strike="noStrike" cap="none" dirty="0">
                <a:solidFill>
                  <a:srgbClr val="FFFFFF"/>
                </a:solidFill>
                <a:latin typeface="Open Sans"/>
                <a:ea typeface="Open Sans"/>
                <a:cs typeface="Open Sans"/>
                <a:sym typeface="Open Sans"/>
              </a:rPr>
              <a:t>$3,360,000</a:t>
            </a:r>
            <a:endParaRPr sz="1400" b="0" i="0" u="none" strike="noStrike" cap="none" dirty="0">
              <a:solidFill>
                <a:srgbClr val="000000"/>
              </a:solidFill>
              <a:latin typeface="Arial"/>
              <a:ea typeface="Arial"/>
              <a:cs typeface="Arial"/>
              <a:sym typeface="Arial"/>
            </a:endParaRPr>
          </a:p>
          <a:p>
            <a:pPr marL="0" marR="0" lvl="0" indent="0" algn="l" rtl="0">
              <a:lnSpc>
                <a:spcPct val="140016"/>
              </a:lnSpc>
              <a:spcBef>
                <a:spcPts val="0"/>
              </a:spcBef>
              <a:spcAft>
                <a:spcPts val="0"/>
              </a:spcAft>
              <a:buClr>
                <a:srgbClr val="000000"/>
              </a:buClr>
              <a:buSzPts val="1400"/>
              <a:buFont typeface="Arial"/>
              <a:buNone/>
            </a:pPr>
            <a:r>
              <a:rPr lang="en" sz="1400" b="1" i="0" u="none" strike="noStrike" cap="none" dirty="0">
                <a:solidFill>
                  <a:srgbClr val="FFFFFF"/>
                </a:solidFill>
                <a:latin typeface="Open Sans"/>
                <a:ea typeface="Open Sans"/>
                <a:cs typeface="Open Sans"/>
                <a:sym typeface="Open Sans"/>
              </a:rPr>
              <a:t>Equity Raised: </a:t>
            </a:r>
            <a:r>
              <a:rPr lang="en" sz="1400" b="0" i="0" u="none" strike="noStrike" cap="none" dirty="0">
                <a:solidFill>
                  <a:srgbClr val="FFFFFF"/>
                </a:solidFill>
                <a:latin typeface="Open Sans"/>
                <a:ea typeface="Open Sans"/>
                <a:cs typeface="Open Sans"/>
                <a:sym typeface="Open Sans"/>
              </a:rPr>
              <a:t>$705,000</a:t>
            </a:r>
            <a:endParaRPr dirty="0"/>
          </a:p>
          <a:p>
            <a:pPr marL="0" marR="0" lvl="0" indent="0" algn="l" rtl="0">
              <a:lnSpc>
                <a:spcPct val="140016"/>
              </a:lnSpc>
              <a:spcBef>
                <a:spcPts val="0"/>
              </a:spcBef>
              <a:spcAft>
                <a:spcPts val="0"/>
              </a:spcAft>
              <a:buClr>
                <a:srgbClr val="000000"/>
              </a:buClr>
              <a:buSzPts val="1400"/>
              <a:buFont typeface="Arial"/>
              <a:buNone/>
            </a:pPr>
            <a:r>
              <a:rPr lang="en" sz="1400" b="1" i="0" u="none" strike="noStrike" cap="none" dirty="0">
                <a:solidFill>
                  <a:srgbClr val="FFFFFF"/>
                </a:solidFill>
                <a:latin typeface="Open Sans"/>
                <a:ea typeface="Open Sans"/>
                <a:cs typeface="Open Sans"/>
                <a:sym typeface="Open Sans"/>
              </a:rPr>
              <a:t>Current Avg Rent: </a:t>
            </a:r>
            <a:r>
              <a:rPr lang="en" sz="1400" b="0" i="0" u="none" strike="noStrike" cap="none" dirty="0">
                <a:solidFill>
                  <a:srgbClr val="FFFFFF"/>
                </a:solidFill>
                <a:latin typeface="Open Sans"/>
                <a:ea typeface="Open Sans"/>
                <a:cs typeface="Open Sans"/>
                <a:sym typeface="Open Sans"/>
              </a:rPr>
              <a:t>$</a:t>
            </a:r>
            <a:r>
              <a:rPr lang="en-US" sz="1400" b="0" i="0" u="none" strike="noStrike" cap="none" dirty="0">
                <a:solidFill>
                  <a:srgbClr val="FFFFFF"/>
                </a:solidFill>
                <a:latin typeface="Open Sans"/>
                <a:ea typeface="Open Sans"/>
                <a:cs typeface="Open Sans"/>
                <a:sym typeface="Open Sans"/>
              </a:rPr>
              <a:t>387</a:t>
            </a:r>
          </a:p>
          <a:p>
            <a:pPr>
              <a:lnSpc>
                <a:spcPct val="140016"/>
              </a:lnSpc>
              <a:buSzPts val="1400"/>
            </a:pPr>
            <a:r>
              <a:rPr lang="en-US" sz="1400" b="1" i="0" u="none" strike="noStrike" cap="none" dirty="0">
                <a:solidFill>
                  <a:srgbClr val="FFFFFF"/>
                </a:solidFill>
                <a:latin typeface="Open Sans"/>
                <a:ea typeface="Open Sans"/>
                <a:cs typeface="Open Sans"/>
                <a:sym typeface="Open Sans"/>
              </a:rPr>
              <a:t>Proforma Avg Rent: </a:t>
            </a:r>
            <a:r>
              <a:rPr lang="en-US" sz="1400" b="0" i="0" u="none" strike="noStrike" cap="none" dirty="0">
                <a:solidFill>
                  <a:srgbClr val="FFFFFF"/>
                </a:solidFill>
                <a:latin typeface="Open Sans"/>
                <a:ea typeface="Open Sans"/>
                <a:cs typeface="Open Sans"/>
                <a:sym typeface="Open Sans"/>
              </a:rPr>
              <a:t>$480</a:t>
            </a:r>
            <a:endParaRPr lang="en-US" sz="1400" b="0" i="0" u="none" strike="noStrike" cap="none" dirty="0">
              <a:solidFill>
                <a:srgbClr val="000000"/>
              </a:solidFill>
              <a:latin typeface="Arial"/>
              <a:ea typeface="Arial"/>
              <a:cs typeface="Arial"/>
              <a:sym typeface="Arial"/>
            </a:endParaRPr>
          </a:p>
          <a:p>
            <a:pPr marL="0" marR="0" lvl="0" indent="0" algn="l" rtl="0">
              <a:lnSpc>
                <a:spcPct val="140016"/>
              </a:lnSpc>
              <a:spcBef>
                <a:spcPts val="0"/>
              </a:spcBef>
              <a:spcAft>
                <a:spcPts val="0"/>
              </a:spcAft>
              <a:buClr>
                <a:srgbClr val="000000"/>
              </a:buClr>
              <a:buSzPts val="1400"/>
              <a:buFont typeface="Arial"/>
              <a:buNone/>
            </a:pPr>
            <a:r>
              <a:rPr lang="en" sz="1400" b="1" i="0" u="none" strike="noStrike" cap="none" dirty="0">
                <a:solidFill>
                  <a:srgbClr val="FFFFFF"/>
                </a:solidFill>
                <a:latin typeface="Open Sans"/>
                <a:ea typeface="Open Sans"/>
                <a:cs typeface="Open Sans"/>
                <a:sym typeface="Open Sans"/>
              </a:rPr>
              <a:t>Current Ave Mobile Home Rent: </a:t>
            </a:r>
            <a:r>
              <a:rPr lang="en" sz="1400" b="0" i="0" u="none" strike="noStrike" cap="none" dirty="0">
                <a:solidFill>
                  <a:srgbClr val="FFFFFF"/>
                </a:solidFill>
                <a:latin typeface="Open Sans"/>
                <a:ea typeface="Open Sans"/>
                <a:cs typeface="Open Sans"/>
                <a:sym typeface="Open Sans"/>
              </a:rPr>
              <a:t>$1,000</a:t>
            </a:r>
            <a:endParaRPr sz="1400" b="0" i="0" u="none" strike="noStrike" cap="none" dirty="0">
              <a:solidFill>
                <a:srgbClr val="000000"/>
              </a:solidFill>
              <a:latin typeface="Arial"/>
              <a:ea typeface="Arial"/>
              <a:cs typeface="Arial"/>
              <a:sym typeface="Arial"/>
            </a:endParaRPr>
          </a:p>
        </p:txBody>
      </p:sp>
      <p:sp>
        <p:nvSpPr>
          <p:cNvPr id="341" name="Google Shape;341;p24"/>
          <p:cNvSpPr txBox="1"/>
          <p:nvPr/>
        </p:nvSpPr>
        <p:spPr>
          <a:xfrm>
            <a:off x="4999987" y="2831395"/>
            <a:ext cx="4144013" cy="1809726"/>
          </a:xfrm>
          <a:prstGeom prst="rect">
            <a:avLst/>
          </a:prstGeom>
          <a:noFill/>
          <a:ln>
            <a:noFill/>
          </a:ln>
        </p:spPr>
        <p:txBody>
          <a:bodyPr spcFirstLastPara="1" wrap="square" lIns="0" tIns="0" rIns="0" bIns="0" anchor="t" anchorCtr="0">
            <a:spAutoFit/>
          </a:bodyPr>
          <a:lstStyle/>
          <a:p>
            <a:pPr marL="0" marR="0" lvl="0" indent="0" algn="l" rtl="0">
              <a:lnSpc>
                <a:spcPct val="139958"/>
              </a:lnSpc>
              <a:spcBef>
                <a:spcPts val="0"/>
              </a:spcBef>
              <a:spcAft>
                <a:spcPts val="0"/>
              </a:spcAft>
              <a:buClr>
                <a:srgbClr val="000000"/>
              </a:buClr>
              <a:buSzPts val="1600"/>
              <a:buFont typeface="Arial"/>
              <a:buNone/>
            </a:pPr>
            <a:r>
              <a:rPr lang="en" b="0" i="0" u="none" strike="noStrike" cap="none" dirty="0">
                <a:solidFill>
                  <a:srgbClr val="201E1E"/>
                </a:solidFill>
                <a:latin typeface="Open Sans"/>
                <a:ea typeface="Open Sans"/>
                <a:cs typeface="Open Sans"/>
                <a:sym typeface="Open Sans"/>
              </a:rPr>
              <a:t>Arranged the following seller finance terms:</a:t>
            </a:r>
            <a:endParaRPr b="0" i="0" u="none" strike="noStrike" cap="none" dirty="0">
              <a:solidFill>
                <a:srgbClr val="000000"/>
              </a:solidFill>
              <a:latin typeface="Arial"/>
              <a:ea typeface="Arial"/>
              <a:cs typeface="Arial"/>
              <a:sym typeface="Arial"/>
            </a:endParaRPr>
          </a:p>
          <a:p>
            <a:pPr marL="254000" marR="0" lvl="1" indent="-127000" algn="l" rtl="0">
              <a:lnSpc>
                <a:spcPct val="139958"/>
              </a:lnSpc>
              <a:spcBef>
                <a:spcPts val="0"/>
              </a:spcBef>
              <a:spcAft>
                <a:spcPts val="0"/>
              </a:spcAft>
              <a:buClr>
                <a:srgbClr val="201E1E"/>
              </a:buClr>
              <a:buSzPts val="1200"/>
              <a:buFont typeface="Arial"/>
              <a:buChar char="•"/>
            </a:pPr>
            <a:r>
              <a:rPr lang="en" b="0" i="0" u="none" strike="noStrike" cap="none" dirty="0">
                <a:solidFill>
                  <a:srgbClr val="201E1E"/>
                </a:solidFill>
                <a:latin typeface="Open Sans"/>
                <a:ea typeface="Open Sans"/>
                <a:cs typeface="Open Sans"/>
                <a:sym typeface="Open Sans"/>
              </a:rPr>
              <a:t>20% down = $490,000</a:t>
            </a:r>
            <a:endParaRPr b="0" i="0" u="none" strike="noStrike" cap="none" dirty="0">
              <a:solidFill>
                <a:srgbClr val="000000"/>
              </a:solidFill>
              <a:latin typeface="Arial"/>
              <a:ea typeface="Arial"/>
              <a:cs typeface="Arial"/>
              <a:sym typeface="Arial"/>
            </a:endParaRPr>
          </a:p>
          <a:p>
            <a:pPr marL="254000" marR="0" lvl="1" indent="-127000" algn="l" rtl="0">
              <a:lnSpc>
                <a:spcPct val="139958"/>
              </a:lnSpc>
              <a:spcBef>
                <a:spcPts val="0"/>
              </a:spcBef>
              <a:spcAft>
                <a:spcPts val="0"/>
              </a:spcAft>
              <a:buClr>
                <a:srgbClr val="201E1E"/>
              </a:buClr>
              <a:buSzPts val="1200"/>
              <a:buFont typeface="Arial"/>
              <a:buChar char="•"/>
            </a:pPr>
            <a:r>
              <a:rPr lang="en" b="0" i="0" u="none" strike="noStrike" cap="none" dirty="0">
                <a:solidFill>
                  <a:srgbClr val="201E1E"/>
                </a:solidFill>
                <a:latin typeface="Open Sans"/>
                <a:ea typeface="Open Sans"/>
                <a:cs typeface="Open Sans"/>
                <a:sym typeface="Open Sans"/>
              </a:rPr>
              <a:t>$0 interest payments for 12 months</a:t>
            </a:r>
            <a:endParaRPr b="0" i="0" u="none" strike="noStrike" cap="none" dirty="0">
              <a:solidFill>
                <a:srgbClr val="000000"/>
              </a:solidFill>
              <a:latin typeface="Arial"/>
              <a:ea typeface="Arial"/>
              <a:cs typeface="Arial"/>
              <a:sym typeface="Arial"/>
            </a:endParaRPr>
          </a:p>
          <a:p>
            <a:pPr marL="254000" marR="0" lvl="1" indent="-127000" algn="l" rtl="0">
              <a:lnSpc>
                <a:spcPct val="139958"/>
              </a:lnSpc>
              <a:spcBef>
                <a:spcPts val="0"/>
              </a:spcBef>
              <a:spcAft>
                <a:spcPts val="0"/>
              </a:spcAft>
              <a:buClr>
                <a:srgbClr val="201E1E"/>
              </a:buClr>
              <a:buSzPts val="1200"/>
              <a:buFont typeface="Arial"/>
              <a:buChar char="•"/>
            </a:pPr>
            <a:r>
              <a:rPr lang="en" b="0" i="0" u="none" strike="noStrike" cap="none" dirty="0">
                <a:solidFill>
                  <a:srgbClr val="201E1E"/>
                </a:solidFill>
                <a:latin typeface="Open Sans"/>
                <a:ea typeface="Open Sans"/>
                <a:cs typeface="Open Sans"/>
                <a:sym typeface="Open Sans"/>
              </a:rPr>
              <a:t>5% interest </a:t>
            </a:r>
            <a:endParaRPr b="0" i="0" u="none" strike="noStrike" cap="none" dirty="0">
              <a:solidFill>
                <a:srgbClr val="000000"/>
              </a:solidFill>
              <a:latin typeface="Arial"/>
              <a:ea typeface="Arial"/>
              <a:cs typeface="Arial"/>
              <a:sym typeface="Arial"/>
            </a:endParaRPr>
          </a:p>
          <a:p>
            <a:pPr marL="254000" marR="0" lvl="1" indent="-127000" algn="l" rtl="0">
              <a:lnSpc>
                <a:spcPct val="139958"/>
              </a:lnSpc>
              <a:spcBef>
                <a:spcPts val="0"/>
              </a:spcBef>
              <a:spcAft>
                <a:spcPts val="0"/>
              </a:spcAft>
              <a:buClr>
                <a:srgbClr val="201E1E"/>
              </a:buClr>
              <a:buSzPts val="1200"/>
              <a:buFont typeface="Arial"/>
              <a:buChar char="•"/>
            </a:pPr>
            <a:r>
              <a:rPr lang="en" b="1" i="0" u="none" strike="noStrike" cap="none" dirty="0">
                <a:solidFill>
                  <a:srgbClr val="201E1E"/>
                </a:solidFill>
                <a:latin typeface="Open Sans"/>
                <a:ea typeface="Open Sans"/>
                <a:cs typeface="Open Sans"/>
                <a:sym typeface="Open Sans"/>
              </a:rPr>
              <a:t>50-Year Amortization</a:t>
            </a:r>
            <a:endParaRPr lang="en" b="1" dirty="0">
              <a:ea typeface="Open Sans"/>
            </a:endParaRPr>
          </a:p>
          <a:p>
            <a:pPr marL="254000" marR="0" lvl="1" indent="-127000" algn="l" rtl="0">
              <a:lnSpc>
                <a:spcPct val="139958"/>
              </a:lnSpc>
              <a:spcBef>
                <a:spcPts val="0"/>
              </a:spcBef>
              <a:spcAft>
                <a:spcPts val="0"/>
              </a:spcAft>
              <a:buClr>
                <a:srgbClr val="201E1E"/>
              </a:buClr>
              <a:buSzPts val="1200"/>
              <a:buFont typeface="Arial"/>
              <a:buChar char="•"/>
            </a:pPr>
            <a:r>
              <a:rPr lang="en" b="1" i="0" u="none" strike="noStrike" cap="none" dirty="0">
                <a:solidFill>
                  <a:srgbClr val="201E1E"/>
                </a:solidFill>
                <a:latin typeface="Open Sans"/>
                <a:ea typeface="Open Sans"/>
                <a:cs typeface="Open Sans"/>
                <a:sym typeface="Open Sans"/>
              </a:rPr>
              <a:t>30-Year Balloon</a:t>
            </a:r>
            <a:endParaRPr b="1" i="0" u="none" strike="noStrike" cap="none" dirty="0">
              <a:solidFill>
                <a:srgbClr val="000000"/>
              </a:solidFill>
              <a:latin typeface="Arial"/>
              <a:ea typeface="Arial"/>
              <a:cs typeface="Arial"/>
              <a:sym typeface="Arial"/>
            </a:endParaRPr>
          </a:p>
        </p:txBody>
      </p:sp>
      <p:sp>
        <p:nvSpPr>
          <p:cNvPr id="342" name="Google Shape;342;p24"/>
          <p:cNvSpPr/>
          <p:nvPr/>
        </p:nvSpPr>
        <p:spPr>
          <a:xfrm>
            <a:off x="292000" y="232167"/>
            <a:ext cx="139310" cy="169360"/>
          </a:xfrm>
          <a:custGeom>
            <a:avLst/>
            <a:gdLst/>
            <a:ahLst/>
            <a:cxnLst/>
            <a:rect l="l" t="t" r="r" b="b"/>
            <a:pathLst>
              <a:path w="278619" h="338720" extrusionOk="0">
                <a:moveTo>
                  <a:pt x="0" y="0"/>
                </a:moveTo>
                <a:lnTo>
                  <a:pt x="278619" y="0"/>
                </a:lnTo>
                <a:lnTo>
                  <a:pt x="278619" y="338720"/>
                </a:lnTo>
                <a:lnTo>
                  <a:pt x="0" y="338720"/>
                </a:lnTo>
                <a:lnTo>
                  <a:pt x="0" y="0"/>
                </a:lnTo>
                <a:close/>
              </a:path>
            </a:pathLst>
          </a:custGeom>
          <a:blipFill rotWithShape="1">
            <a:blip r:embed="rId3">
              <a:alphaModFix/>
            </a:blip>
            <a:stretch>
              <a:fillRect/>
            </a:stretch>
          </a:blipFill>
          <a:ln>
            <a:noFill/>
          </a:ln>
        </p:spPr>
        <p:txBody>
          <a:bodyPr/>
          <a:lstStyle/>
          <a:p>
            <a:endParaRPr lang="en-US"/>
          </a:p>
        </p:txBody>
      </p:sp>
      <p:sp>
        <p:nvSpPr>
          <p:cNvPr id="343" name="Google Shape;343;p24"/>
          <p:cNvSpPr txBox="1"/>
          <p:nvPr/>
        </p:nvSpPr>
        <p:spPr>
          <a:xfrm>
            <a:off x="514350" y="262592"/>
            <a:ext cx="808576" cy="98986"/>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600"/>
              <a:buFont typeface="Arial"/>
              <a:buNone/>
            </a:pPr>
            <a:r>
              <a:rPr lang="en" sz="600" b="0" i="0" u="none" strike="noStrike" cap="none">
                <a:solidFill>
                  <a:srgbClr val="FFFFFF"/>
                </a:solidFill>
                <a:latin typeface="Open Sans"/>
                <a:ea typeface="Open Sans"/>
                <a:cs typeface="Open Sans"/>
                <a:sym typeface="Open Sans"/>
              </a:rPr>
              <a:t>Salford &amp; Co.</a:t>
            </a:r>
            <a:endParaRPr sz="700" b="0" i="0" u="none" strike="noStrike" cap="none">
              <a:solidFill>
                <a:srgbClr val="000000"/>
              </a:solidFill>
              <a:latin typeface="Arial"/>
              <a:ea typeface="Arial"/>
              <a:cs typeface="Arial"/>
              <a:sym typeface="Arial"/>
            </a:endParaRPr>
          </a:p>
        </p:txBody>
      </p:sp>
      <p:pic>
        <p:nvPicPr>
          <p:cNvPr id="344" name="Google Shape;344;p24"/>
          <p:cNvPicPr preferRelativeResize="0"/>
          <p:nvPr/>
        </p:nvPicPr>
        <p:blipFill rotWithShape="1">
          <a:blip r:embed="rId4">
            <a:alphaModFix/>
          </a:blip>
          <a:srcRect/>
          <a:stretch/>
        </p:blipFill>
        <p:spPr>
          <a:xfrm>
            <a:off x="4572526" y="0"/>
            <a:ext cx="4571474" cy="2370667"/>
          </a:xfrm>
          <a:prstGeom prst="rect">
            <a:avLst/>
          </a:prstGeom>
          <a:noFill/>
          <a:ln>
            <a:noFill/>
          </a:ln>
        </p:spPr>
      </p:pic>
    </p:spTree>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25"/>
          <p:cNvSpPr txBox="1"/>
          <p:nvPr/>
        </p:nvSpPr>
        <p:spPr>
          <a:xfrm>
            <a:off x="65198" y="180213"/>
            <a:ext cx="4097821" cy="3016210"/>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Clr>
                <a:srgbClr val="000000"/>
              </a:buClr>
              <a:buSzPts val="1400"/>
              <a:buFont typeface="Arial"/>
              <a:buNone/>
            </a:pPr>
            <a:r>
              <a:rPr lang="en" sz="1400" b="1" i="0" u="none" strike="noStrike" cap="none" dirty="0">
                <a:solidFill>
                  <a:srgbClr val="201E1E"/>
                </a:solidFill>
                <a:latin typeface="Open Sans"/>
                <a:ea typeface="Open Sans"/>
                <a:cs typeface="Open Sans"/>
                <a:sym typeface="Open Sans"/>
              </a:rPr>
              <a:t>   Our goal in 5 years:</a:t>
            </a:r>
            <a:endParaRPr sz="700" b="0" i="0" u="none" strike="noStrike" cap="none" dirty="0">
              <a:solidFill>
                <a:srgbClr val="000000"/>
              </a:solidFill>
              <a:latin typeface="Arial"/>
              <a:ea typeface="Arial"/>
              <a:cs typeface="Arial"/>
              <a:sym typeface="Arial"/>
            </a:endParaRPr>
          </a:p>
          <a:p>
            <a:pPr marL="190500" marR="0" lvl="1" indent="-95250" algn="l" rtl="0">
              <a:lnSpc>
                <a:spcPct val="140000"/>
              </a:lnSpc>
              <a:spcBef>
                <a:spcPts val="0"/>
              </a:spcBef>
              <a:spcAft>
                <a:spcPts val="0"/>
              </a:spcAft>
              <a:buClr>
                <a:srgbClr val="201E1E"/>
              </a:buClr>
              <a:buSzPts val="900"/>
              <a:buFont typeface="Arial"/>
              <a:buChar char="•"/>
            </a:pPr>
            <a:endParaRPr lang="en" b="0" i="0" u="none" strike="noStrike" cap="none" dirty="0">
              <a:solidFill>
                <a:srgbClr val="201E1E"/>
              </a:solidFill>
              <a:latin typeface="Open Sans"/>
              <a:ea typeface="Open Sans"/>
              <a:cs typeface="Open Sans"/>
              <a:sym typeface="Open Sans"/>
            </a:endParaRPr>
          </a:p>
          <a:p>
            <a:pPr marL="190500" marR="0" lvl="1" indent="-95250" algn="l" rtl="0">
              <a:lnSpc>
                <a:spcPct val="140000"/>
              </a:lnSpc>
              <a:spcBef>
                <a:spcPts val="0"/>
              </a:spcBef>
              <a:spcAft>
                <a:spcPts val="0"/>
              </a:spcAft>
              <a:buClr>
                <a:srgbClr val="201E1E"/>
              </a:buClr>
              <a:buSzPts val="900"/>
              <a:buFont typeface="Arial"/>
              <a:buChar char="•"/>
            </a:pPr>
            <a:r>
              <a:rPr lang="en" b="0" i="0" u="none" strike="noStrike" cap="none" dirty="0">
                <a:solidFill>
                  <a:srgbClr val="201E1E"/>
                </a:solidFill>
                <a:latin typeface="Open Sans"/>
                <a:ea typeface="Open Sans"/>
                <a:cs typeface="Open Sans"/>
                <a:sym typeface="Open Sans"/>
              </a:rPr>
              <a:t>Turning Firetower RV Park in to a tiny home community.</a:t>
            </a:r>
          </a:p>
          <a:p>
            <a:pPr marL="190500" marR="0" lvl="1" indent="-95250" algn="l" rtl="0">
              <a:lnSpc>
                <a:spcPct val="140000"/>
              </a:lnSpc>
              <a:spcBef>
                <a:spcPts val="0"/>
              </a:spcBef>
              <a:spcAft>
                <a:spcPts val="0"/>
              </a:spcAft>
              <a:buClr>
                <a:srgbClr val="201E1E"/>
              </a:buClr>
              <a:buSzPts val="900"/>
              <a:buFont typeface="Arial"/>
              <a:buChar char="•"/>
            </a:pPr>
            <a:r>
              <a:rPr lang="en" dirty="0">
                <a:solidFill>
                  <a:srgbClr val="201E1E"/>
                </a:solidFill>
                <a:latin typeface="Open Sans"/>
                <a:ea typeface="Open Sans"/>
                <a:cs typeface="Open Sans"/>
                <a:sym typeface="Open Sans"/>
              </a:rPr>
              <a:t>Adding a septic plant to handle the expansion.</a:t>
            </a:r>
            <a:endParaRPr lang="en" b="0" i="0" u="none" strike="noStrike" cap="none" dirty="0">
              <a:solidFill>
                <a:srgbClr val="201E1E"/>
              </a:solidFill>
              <a:latin typeface="Open Sans"/>
              <a:ea typeface="Open Sans"/>
              <a:cs typeface="Open Sans"/>
              <a:sym typeface="Open Sans"/>
            </a:endParaRPr>
          </a:p>
          <a:p>
            <a:pPr marL="190500" marR="0" lvl="1" indent="-95250" algn="l" rtl="0">
              <a:lnSpc>
                <a:spcPct val="140000"/>
              </a:lnSpc>
              <a:spcBef>
                <a:spcPts val="0"/>
              </a:spcBef>
              <a:spcAft>
                <a:spcPts val="0"/>
              </a:spcAft>
              <a:buClr>
                <a:srgbClr val="201E1E"/>
              </a:buClr>
              <a:buSzPts val="900"/>
              <a:buFont typeface="Arial"/>
              <a:buChar char="•"/>
            </a:pPr>
            <a:r>
              <a:rPr lang="en" dirty="0">
                <a:solidFill>
                  <a:srgbClr val="201E1E"/>
                </a:solidFill>
                <a:latin typeface="Open Sans"/>
                <a:ea typeface="Open Sans"/>
                <a:cs typeface="Open Sans"/>
                <a:sym typeface="Open Sans"/>
              </a:rPr>
              <a:t>Adding 30 tiny homes on to the 4.5 acres of undeveloped land.</a:t>
            </a:r>
            <a:endParaRPr lang="en" b="0" i="0" u="none" strike="noStrike" cap="none" dirty="0">
              <a:solidFill>
                <a:srgbClr val="201E1E"/>
              </a:solidFill>
              <a:latin typeface="Open Sans"/>
              <a:ea typeface="Open Sans"/>
              <a:cs typeface="Open Sans"/>
              <a:sym typeface="Open Sans"/>
            </a:endParaRPr>
          </a:p>
          <a:p>
            <a:pPr marL="190500" marR="0" lvl="1" indent="-95250" algn="l" rtl="0">
              <a:lnSpc>
                <a:spcPct val="140000"/>
              </a:lnSpc>
              <a:spcBef>
                <a:spcPts val="0"/>
              </a:spcBef>
              <a:spcAft>
                <a:spcPts val="0"/>
              </a:spcAft>
              <a:buClr>
                <a:srgbClr val="201E1E"/>
              </a:buClr>
              <a:buSzPts val="900"/>
              <a:buFont typeface="Arial"/>
              <a:buChar char="•"/>
            </a:pPr>
            <a:r>
              <a:rPr lang="en" dirty="0">
                <a:solidFill>
                  <a:srgbClr val="201E1E"/>
                </a:solidFill>
                <a:latin typeface="Open Sans"/>
                <a:ea typeface="Open Sans"/>
                <a:cs typeface="Open Sans"/>
                <a:sym typeface="Open Sans"/>
              </a:rPr>
              <a:t>Sell our 8 mobile homes on the property and we can swap it out for 4 tiny homes per mobile home. = 32 more tiny homes! =0</a:t>
            </a:r>
          </a:p>
        </p:txBody>
      </p:sp>
      <p:grpSp>
        <p:nvGrpSpPr>
          <p:cNvPr id="350" name="Google Shape;350;p25"/>
          <p:cNvGrpSpPr/>
          <p:nvPr/>
        </p:nvGrpSpPr>
        <p:grpSpPr>
          <a:xfrm>
            <a:off x="7445" y="3162575"/>
            <a:ext cx="4213329" cy="1980925"/>
            <a:chOff x="0" y="-38100"/>
            <a:chExt cx="2408296" cy="1165808"/>
          </a:xfrm>
        </p:grpSpPr>
        <p:sp>
          <p:nvSpPr>
            <p:cNvPr id="351" name="Google Shape;351;p25"/>
            <p:cNvSpPr/>
            <p:nvPr/>
          </p:nvSpPr>
          <p:spPr>
            <a:xfrm>
              <a:off x="0" y="0"/>
              <a:ext cx="2408296" cy="1127708"/>
            </a:xfrm>
            <a:custGeom>
              <a:avLst/>
              <a:gdLst/>
              <a:ahLst/>
              <a:cxnLst/>
              <a:rect l="l" t="t" r="r" b="b"/>
              <a:pathLst>
                <a:path w="2408296" h="1127708" extrusionOk="0">
                  <a:moveTo>
                    <a:pt x="0" y="0"/>
                  </a:moveTo>
                  <a:lnTo>
                    <a:pt x="2408296" y="0"/>
                  </a:lnTo>
                  <a:lnTo>
                    <a:pt x="2408296" y="1127708"/>
                  </a:lnTo>
                  <a:lnTo>
                    <a:pt x="0" y="1127708"/>
                  </a:lnTo>
                  <a:close/>
                </a:path>
              </a:pathLst>
            </a:custGeom>
            <a:solidFill>
              <a:srgbClr val="201E1E"/>
            </a:solidFill>
            <a:ln>
              <a:noFill/>
            </a:ln>
          </p:spPr>
          <p:txBody>
            <a:bodyPr/>
            <a:lstStyle/>
            <a:p>
              <a:endParaRPr lang="en-US"/>
            </a:p>
          </p:txBody>
        </p:sp>
        <p:sp>
          <p:nvSpPr>
            <p:cNvPr id="352" name="Google Shape;352;p25"/>
            <p:cNvSpPr txBox="1"/>
            <p:nvPr/>
          </p:nvSpPr>
          <p:spPr>
            <a:xfrm>
              <a:off x="0" y="-38100"/>
              <a:ext cx="2408296" cy="1165808"/>
            </a:xfrm>
            <a:prstGeom prst="rect">
              <a:avLst/>
            </a:prstGeom>
            <a:noFill/>
            <a:ln>
              <a:noFill/>
            </a:ln>
          </p:spPr>
          <p:txBody>
            <a:bodyPr spcFirstLastPara="1" wrap="square" lIns="25400" tIns="25400" rIns="25400" bIns="25400" anchor="ctr" anchorCtr="0">
              <a:noAutofit/>
            </a:bodyPr>
            <a:lstStyle/>
            <a:p>
              <a:pPr marL="0" marR="0" lvl="0" indent="0" algn="ctr" rtl="0">
                <a:lnSpc>
                  <a:spcPct val="124388"/>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354" name="Google Shape;354;p25"/>
          <p:cNvSpPr/>
          <p:nvPr/>
        </p:nvSpPr>
        <p:spPr>
          <a:xfrm>
            <a:off x="292000" y="232167"/>
            <a:ext cx="139310" cy="169360"/>
          </a:xfrm>
          <a:custGeom>
            <a:avLst/>
            <a:gdLst/>
            <a:ahLst/>
            <a:cxnLst/>
            <a:rect l="l" t="t" r="r" b="b"/>
            <a:pathLst>
              <a:path w="278619" h="338720" extrusionOk="0">
                <a:moveTo>
                  <a:pt x="0" y="0"/>
                </a:moveTo>
                <a:lnTo>
                  <a:pt x="278619" y="0"/>
                </a:lnTo>
                <a:lnTo>
                  <a:pt x="278619" y="338720"/>
                </a:lnTo>
                <a:lnTo>
                  <a:pt x="0" y="338720"/>
                </a:lnTo>
                <a:lnTo>
                  <a:pt x="0" y="0"/>
                </a:lnTo>
                <a:close/>
              </a:path>
            </a:pathLst>
          </a:custGeom>
          <a:blipFill rotWithShape="1">
            <a:blip r:embed="rId3">
              <a:alphaModFix/>
            </a:blip>
            <a:stretch>
              <a:fillRect/>
            </a:stretch>
          </a:blipFill>
          <a:ln>
            <a:noFill/>
          </a:ln>
        </p:spPr>
        <p:txBody>
          <a:bodyPr/>
          <a:lstStyle/>
          <a:p>
            <a:endParaRPr lang="en-US"/>
          </a:p>
        </p:txBody>
      </p:sp>
      <p:pic>
        <p:nvPicPr>
          <p:cNvPr id="355" name="Google Shape;355;p25"/>
          <p:cNvPicPr preferRelativeResize="0"/>
          <p:nvPr/>
        </p:nvPicPr>
        <p:blipFill rotWithShape="1">
          <a:blip r:embed="rId4">
            <a:alphaModFix/>
          </a:blip>
          <a:srcRect/>
          <a:stretch/>
        </p:blipFill>
        <p:spPr>
          <a:xfrm>
            <a:off x="6491845" y="1881784"/>
            <a:ext cx="2650766" cy="1658251"/>
          </a:xfrm>
          <a:prstGeom prst="rect">
            <a:avLst/>
          </a:prstGeom>
          <a:noFill/>
          <a:ln>
            <a:noFill/>
          </a:ln>
        </p:spPr>
      </p:pic>
      <p:pic>
        <p:nvPicPr>
          <p:cNvPr id="356" name="Google Shape;356;p25"/>
          <p:cNvPicPr preferRelativeResize="0"/>
          <p:nvPr/>
        </p:nvPicPr>
        <p:blipFill rotWithShape="1">
          <a:blip r:embed="rId5">
            <a:alphaModFix/>
          </a:blip>
          <a:srcRect/>
          <a:stretch/>
        </p:blipFill>
        <p:spPr>
          <a:xfrm>
            <a:off x="6493235" y="0"/>
            <a:ext cx="2650765" cy="1881783"/>
          </a:xfrm>
          <a:prstGeom prst="rect">
            <a:avLst/>
          </a:prstGeom>
          <a:noFill/>
          <a:ln>
            <a:noFill/>
          </a:ln>
        </p:spPr>
      </p:pic>
      <p:pic>
        <p:nvPicPr>
          <p:cNvPr id="357" name="Google Shape;357;p25"/>
          <p:cNvPicPr preferRelativeResize="0"/>
          <p:nvPr/>
        </p:nvPicPr>
        <p:blipFill rotWithShape="1">
          <a:blip r:embed="rId6">
            <a:alphaModFix/>
          </a:blip>
          <a:srcRect l="-1" r="7011"/>
          <a:stretch/>
        </p:blipFill>
        <p:spPr>
          <a:xfrm>
            <a:off x="6491845" y="3540036"/>
            <a:ext cx="2650766" cy="1603464"/>
          </a:xfrm>
          <a:prstGeom prst="rect">
            <a:avLst/>
          </a:prstGeom>
          <a:noFill/>
          <a:ln>
            <a:noFill/>
          </a:ln>
        </p:spPr>
      </p:pic>
      <p:pic>
        <p:nvPicPr>
          <p:cNvPr id="358" name="Google Shape;358;p25"/>
          <p:cNvPicPr preferRelativeResize="0"/>
          <p:nvPr/>
        </p:nvPicPr>
        <p:blipFill rotWithShape="1">
          <a:blip r:embed="rId7">
            <a:alphaModFix/>
          </a:blip>
          <a:srcRect/>
          <a:stretch/>
        </p:blipFill>
        <p:spPr>
          <a:xfrm>
            <a:off x="4220774" y="3540035"/>
            <a:ext cx="2270723" cy="1603464"/>
          </a:xfrm>
          <a:prstGeom prst="rect">
            <a:avLst/>
          </a:prstGeom>
          <a:noFill/>
          <a:ln>
            <a:noFill/>
          </a:ln>
        </p:spPr>
      </p:pic>
      <p:pic>
        <p:nvPicPr>
          <p:cNvPr id="359" name="Google Shape;359;p25"/>
          <p:cNvPicPr preferRelativeResize="0"/>
          <p:nvPr/>
        </p:nvPicPr>
        <p:blipFill rotWithShape="1">
          <a:blip r:embed="rId8">
            <a:alphaModFix/>
          </a:blip>
          <a:srcRect t="618" r="7700" b="-617"/>
          <a:stretch/>
        </p:blipFill>
        <p:spPr>
          <a:xfrm>
            <a:off x="4220774" y="1881783"/>
            <a:ext cx="2270723" cy="1678758"/>
          </a:xfrm>
          <a:prstGeom prst="rect">
            <a:avLst/>
          </a:prstGeom>
          <a:noFill/>
          <a:ln>
            <a:noFill/>
          </a:ln>
        </p:spPr>
      </p:pic>
      <p:pic>
        <p:nvPicPr>
          <p:cNvPr id="360" name="Google Shape;360;p25"/>
          <p:cNvPicPr preferRelativeResize="0"/>
          <p:nvPr/>
        </p:nvPicPr>
        <p:blipFill rotWithShape="1">
          <a:blip r:embed="rId9">
            <a:alphaModFix/>
          </a:blip>
          <a:srcRect l="7610" r="2225"/>
          <a:stretch/>
        </p:blipFill>
        <p:spPr>
          <a:xfrm>
            <a:off x="4222539" y="-3540"/>
            <a:ext cx="2270723" cy="1888862"/>
          </a:xfrm>
          <a:prstGeom prst="rect">
            <a:avLst/>
          </a:prstGeom>
          <a:noFill/>
          <a:ln>
            <a:noFill/>
          </a:ln>
        </p:spPr>
      </p:pic>
      <p:sp>
        <p:nvSpPr>
          <p:cNvPr id="2" name="Google Shape;353;p25">
            <a:extLst>
              <a:ext uri="{FF2B5EF4-FFF2-40B4-BE49-F238E27FC236}">
                <a16:creationId xmlns:a16="http://schemas.microsoft.com/office/drawing/2014/main" id="{69C3AD8B-C650-95EF-D932-03C8AA7D8073}"/>
              </a:ext>
            </a:extLst>
          </p:cNvPr>
          <p:cNvSpPr txBox="1"/>
          <p:nvPr/>
        </p:nvSpPr>
        <p:spPr>
          <a:xfrm>
            <a:off x="431310" y="3635972"/>
            <a:ext cx="3737075" cy="1034129"/>
          </a:xfrm>
          <a:prstGeom prst="rect">
            <a:avLst/>
          </a:prstGeom>
          <a:noFill/>
          <a:ln>
            <a:noFill/>
          </a:ln>
        </p:spPr>
        <p:txBody>
          <a:bodyPr spcFirstLastPara="1" wrap="square" lIns="0" tIns="0" rIns="0" bIns="0" anchor="t" anchorCtr="0">
            <a:spAutoFit/>
          </a:bodyPr>
          <a:lstStyle/>
          <a:p>
            <a:pPr marL="0" marR="0" lvl="0" indent="0" algn="l" rtl="0">
              <a:lnSpc>
                <a:spcPct val="140026"/>
              </a:lnSpc>
              <a:spcBef>
                <a:spcPts val="0"/>
              </a:spcBef>
              <a:spcAft>
                <a:spcPts val="0"/>
              </a:spcAft>
              <a:buClr>
                <a:srgbClr val="000000"/>
              </a:buClr>
              <a:buSzPts val="1600"/>
              <a:buFont typeface="Arial"/>
              <a:buNone/>
            </a:pPr>
            <a:r>
              <a:rPr lang="en" sz="1600" b="1" dirty="0">
                <a:solidFill>
                  <a:srgbClr val="FFFFFF"/>
                </a:solidFill>
                <a:latin typeface="Open Sans"/>
                <a:ea typeface="Open Sans"/>
                <a:cs typeface="Open Sans"/>
                <a:sym typeface="Open Sans"/>
              </a:rPr>
              <a:t>NOI </a:t>
            </a:r>
            <a:r>
              <a:rPr lang="en" sz="1600" b="1" i="0" u="none" strike="noStrike" cap="none" dirty="0">
                <a:solidFill>
                  <a:srgbClr val="FFFFFF"/>
                </a:solidFill>
                <a:latin typeface="Open Sans"/>
                <a:ea typeface="Open Sans"/>
                <a:cs typeface="Open Sans"/>
                <a:sym typeface="Open Sans"/>
              </a:rPr>
              <a:t>for 2029: $</a:t>
            </a:r>
            <a:r>
              <a:rPr lang="en-US" sz="1600" b="1" i="0" u="none" strike="noStrike" cap="none" dirty="0">
                <a:solidFill>
                  <a:srgbClr val="FFFFFF"/>
                </a:solidFill>
                <a:latin typeface="Open Sans"/>
                <a:ea typeface="Open Sans"/>
                <a:cs typeface="Open Sans"/>
                <a:sym typeface="Open Sans"/>
              </a:rPr>
              <a:t>646,591</a:t>
            </a:r>
          </a:p>
          <a:p>
            <a:pPr marL="0" marR="0" lvl="0" indent="0" algn="l" rtl="0">
              <a:lnSpc>
                <a:spcPct val="140026"/>
              </a:lnSpc>
              <a:spcBef>
                <a:spcPts val="0"/>
              </a:spcBef>
              <a:spcAft>
                <a:spcPts val="0"/>
              </a:spcAft>
              <a:buClr>
                <a:srgbClr val="000000"/>
              </a:buClr>
              <a:buSzPts val="1600"/>
              <a:buFont typeface="Arial"/>
              <a:buNone/>
            </a:pPr>
            <a:endParaRPr dirty="0"/>
          </a:p>
          <a:p>
            <a:pPr marL="0" marR="0" lvl="0" indent="0" algn="l" rtl="0">
              <a:lnSpc>
                <a:spcPct val="140026"/>
              </a:lnSpc>
              <a:spcBef>
                <a:spcPts val="0"/>
              </a:spcBef>
              <a:spcAft>
                <a:spcPts val="0"/>
              </a:spcAft>
              <a:buClr>
                <a:srgbClr val="000000"/>
              </a:buClr>
              <a:buSzPts val="1800"/>
              <a:buFont typeface="Arial"/>
              <a:buNone/>
            </a:pPr>
            <a:r>
              <a:rPr lang="en" sz="1800" b="1" i="0" u="none" strike="noStrike" cap="none" dirty="0">
                <a:solidFill>
                  <a:srgbClr val="FFFFFF"/>
                </a:solidFill>
                <a:latin typeface="Open Sans"/>
                <a:ea typeface="Open Sans"/>
                <a:cs typeface="Open Sans"/>
                <a:sym typeface="Open Sans"/>
              </a:rPr>
              <a:t>EXIT at 8.5% CAP = </a:t>
            </a:r>
            <a:r>
              <a:rPr lang="en" sz="1800" b="1" i="0" u="none" strike="noStrike" cap="none" dirty="0">
                <a:solidFill>
                  <a:srgbClr val="FFFF00"/>
                </a:solidFill>
                <a:latin typeface="Open Sans"/>
                <a:ea typeface="Open Sans"/>
                <a:cs typeface="Open Sans"/>
                <a:sym typeface="Open Sans"/>
              </a:rPr>
              <a:t>$7,606,952</a:t>
            </a:r>
            <a:endParaRPr sz="1800" b="0" i="0" u="none" strike="noStrike" cap="none" dirty="0">
              <a:solidFill>
                <a:srgbClr val="FFFF00"/>
              </a:solidFill>
              <a:latin typeface="Arial"/>
              <a:ea typeface="Arial"/>
              <a:cs typeface="Arial"/>
              <a:sym typeface="Arial"/>
            </a:endParaRPr>
          </a:p>
        </p:txBody>
      </p:sp>
    </p:spTree>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54" name="Google Shape;354;p25"/>
          <p:cNvSpPr/>
          <p:nvPr/>
        </p:nvSpPr>
        <p:spPr>
          <a:xfrm>
            <a:off x="292000" y="232167"/>
            <a:ext cx="139310" cy="169360"/>
          </a:xfrm>
          <a:custGeom>
            <a:avLst/>
            <a:gdLst/>
            <a:ahLst/>
            <a:cxnLst/>
            <a:rect l="l" t="t" r="r" b="b"/>
            <a:pathLst>
              <a:path w="278619" h="338720" extrusionOk="0">
                <a:moveTo>
                  <a:pt x="0" y="0"/>
                </a:moveTo>
                <a:lnTo>
                  <a:pt x="278619" y="0"/>
                </a:lnTo>
                <a:lnTo>
                  <a:pt x="278619" y="338720"/>
                </a:lnTo>
                <a:lnTo>
                  <a:pt x="0" y="338720"/>
                </a:lnTo>
                <a:lnTo>
                  <a:pt x="0" y="0"/>
                </a:lnTo>
                <a:close/>
              </a:path>
            </a:pathLst>
          </a:custGeom>
          <a:blipFill rotWithShape="1">
            <a:blip r:embed="rId3">
              <a:alphaModFix/>
            </a:blip>
            <a:stretch>
              <a:fillRect/>
            </a:stretch>
          </a:blipFill>
          <a:ln>
            <a:noFill/>
          </a:ln>
        </p:spPr>
        <p:txBody>
          <a:bodyPr/>
          <a:lstStyle/>
          <a:p>
            <a:endParaRPr lang="en-US"/>
          </a:p>
        </p:txBody>
      </p:sp>
      <p:pic>
        <p:nvPicPr>
          <p:cNvPr id="5" name="Picture 4">
            <a:extLst>
              <a:ext uri="{FF2B5EF4-FFF2-40B4-BE49-F238E27FC236}">
                <a16:creationId xmlns:a16="http://schemas.microsoft.com/office/drawing/2014/main" id="{2CD6A197-BA9B-0B6E-184F-0B2BC4D435AD}"/>
              </a:ext>
            </a:extLst>
          </p:cNvPr>
          <p:cNvPicPr>
            <a:picLocks noChangeAspect="1"/>
          </p:cNvPicPr>
          <p:nvPr/>
        </p:nvPicPr>
        <p:blipFill rotWithShape="1">
          <a:blip r:embed="rId4"/>
          <a:srcRect l="2857" t="11346" r="32304" b="49356"/>
          <a:stretch/>
        </p:blipFill>
        <p:spPr>
          <a:xfrm>
            <a:off x="2752437" y="28265"/>
            <a:ext cx="3161719" cy="2555013"/>
          </a:xfrm>
          <a:prstGeom prst="rect">
            <a:avLst/>
          </a:prstGeom>
        </p:spPr>
      </p:pic>
      <p:pic>
        <p:nvPicPr>
          <p:cNvPr id="13" name="Picture 12">
            <a:extLst>
              <a:ext uri="{FF2B5EF4-FFF2-40B4-BE49-F238E27FC236}">
                <a16:creationId xmlns:a16="http://schemas.microsoft.com/office/drawing/2014/main" id="{11E12F22-4F12-B5ED-81D9-4CA04470725B}"/>
              </a:ext>
            </a:extLst>
          </p:cNvPr>
          <p:cNvPicPr>
            <a:picLocks noChangeAspect="1"/>
          </p:cNvPicPr>
          <p:nvPr/>
        </p:nvPicPr>
        <p:blipFill rotWithShape="1">
          <a:blip r:embed="rId5"/>
          <a:srcRect l="-8002" r="8003" b="45736"/>
          <a:stretch/>
        </p:blipFill>
        <p:spPr>
          <a:xfrm>
            <a:off x="5678700" y="2621968"/>
            <a:ext cx="3436727" cy="2486531"/>
          </a:xfrm>
          <a:prstGeom prst="rect">
            <a:avLst/>
          </a:prstGeom>
        </p:spPr>
      </p:pic>
      <p:pic>
        <p:nvPicPr>
          <p:cNvPr id="17" name="Picture 16">
            <a:extLst>
              <a:ext uri="{FF2B5EF4-FFF2-40B4-BE49-F238E27FC236}">
                <a16:creationId xmlns:a16="http://schemas.microsoft.com/office/drawing/2014/main" id="{B8B22669-0C89-5541-5573-E51E4878579E}"/>
              </a:ext>
            </a:extLst>
          </p:cNvPr>
          <p:cNvPicPr>
            <a:picLocks noChangeAspect="1"/>
          </p:cNvPicPr>
          <p:nvPr/>
        </p:nvPicPr>
        <p:blipFill rotWithShape="1">
          <a:blip r:embed="rId6"/>
          <a:srcRect b="39392"/>
          <a:stretch/>
        </p:blipFill>
        <p:spPr>
          <a:xfrm>
            <a:off x="5953709" y="28266"/>
            <a:ext cx="3161718" cy="2555013"/>
          </a:xfrm>
          <a:prstGeom prst="rect">
            <a:avLst/>
          </a:prstGeom>
        </p:spPr>
      </p:pic>
      <p:pic>
        <p:nvPicPr>
          <p:cNvPr id="31" name="Picture 30">
            <a:extLst>
              <a:ext uri="{FF2B5EF4-FFF2-40B4-BE49-F238E27FC236}">
                <a16:creationId xmlns:a16="http://schemas.microsoft.com/office/drawing/2014/main" id="{FA6D227E-9038-8355-9FA1-8F8EDFFAE5FE}"/>
              </a:ext>
            </a:extLst>
          </p:cNvPr>
          <p:cNvPicPr>
            <a:picLocks noChangeAspect="1"/>
          </p:cNvPicPr>
          <p:nvPr/>
        </p:nvPicPr>
        <p:blipFill rotWithShape="1">
          <a:blip r:embed="rId7"/>
          <a:srcRect l="9335" t="883" r="8705" b="50774"/>
          <a:stretch/>
        </p:blipFill>
        <p:spPr>
          <a:xfrm>
            <a:off x="2752437" y="2617174"/>
            <a:ext cx="3161718" cy="2486531"/>
          </a:xfrm>
          <a:prstGeom prst="rect">
            <a:avLst/>
          </a:prstGeom>
        </p:spPr>
      </p:pic>
      <p:pic>
        <p:nvPicPr>
          <p:cNvPr id="3" name="Picture 2">
            <a:extLst>
              <a:ext uri="{FF2B5EF4-FFF2-40B4-BE49-F238E27FC236}">
                <a16:creationId xmlns:a16="http://schemas.microsoft.com/office/drawing/2014/main" id="{F11AFAE0-6A4A-E1B7-147A-3FF20E34FED0}"/>
              </a:ext>
            </a:extLst>
          </p:cNvPr>
          <p:cNvPicPr>
            <a:picLocks noChangeAspect="1"/>
          </p:cNvPicPr>
          <p:nvPr/>
        </p:nvPicPr>
        <p:blipFill>
          <a:blip r:embed="rId8"/>
          <a:srcRect l="27963" t="44382" r="26758" b="7276"/>
          <a:stretch/>
        </p:blipFill>
        <p:spPr>
          <a:xfrm>
            <a:off x="28572" y="28265"/>
            <a:ext cx="2684311" cy="2555013"/>
          </a:xfrm>
          <a:prstGeom prst="rect">
            <a:avLst/>
          </a:prstGeom>
        </p:spPr>
      </p:pic>
      <p:pic>
        <p:nvPicPr>
          <p:cNvPr id="6" name="Picture 5">
            <a:extLst>
              <a:ext uri="{FF2B5EF4-FFF2-40B4-BE49-F238E27FC236}">
                <a16:creationId xmlns:a16="http://schemas.microsoft.com/office/drawing/2014/main" id="{09D84E54-5444-2296-BDEA-1C4B83ABEBC4}"/>
              </a:ext>
            </a:extLst>
          </p:cNvPr>
          <p:cNvPicPr>
            <a:picLocks noChangeAspect="1"/>
          </p:cNvPicPr>
          <p:nvPr/>
        </p:nvPicPr>
        <p:blipFill>
          <a:blip r:embed="rId9"/>
          <a:srcRect t="9268" b="11546"/>
          <a:stretch/>
        </p:blipFill>
        <p:spPr>
          <a:xfrm>
            <a:off x="28573" y="2617173"/>
            <a:ext cx="2684311" cy="2486532"/>
          </a:xfrm>
          <a:prstGeom prst="rect">
            <a:avLst/>
          </a:prstGeom>
        </p:spPr>
      </p:pic>
      <p:sp>
        <p:nvSpPr>
          <p:cNvPr id="7" name="TextBox 6">
            <a:extLst>
              <a:ext uri="{FF2B5EF4-FFF2-40B4-BE49-F238E27FC236}">
                <a16:creationId xmlns:a16="http://schemas.microsoft.com/office/drawing/2014/main" id="{F052AD3D-F061-93BB-1E9F-FDC7F91CCFAB}"/>
              </a:ext>
            </a:extLst>
          </p:cNvPr>
          <p:cNvSpPr txBox="1"/>
          <p:nvPr/>
        </p:nvSpPr>
        <p:spPr>
          <a:xfrm>
            <a:off x="134345" y="77075"/>
            <a:ext cx="5157075" cy="861774"/>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600" b="1" i="0" u="none" strike="noStrike" cap="none" dirty="0">
                <a:solidFill>
                  <a:schemeClr val="bg1"/>
                </a:solidFill>
                <a:latin typeface="Roboto"/>
                <a:ea typeface="Roboto"/>
                <a:cs typeface="Roboto"/>
                <a:sym typeface="Roboto"/>
              </a:rPr>
              <a:t>FIRETOWER</a:t>
            </a:r>
            <a:r>
              <a:rPr lang="en-US" sz="3600" dirty="0">
                <a:solidFill>
                  <a:schemeClr val="bg1"/>
                </a:solidFill>
                <a:ea typeface="Roboto"/>
              </a:rPr>
              <a:t> </a:t>
            </a:r>
            <a:r>
              <a:rPr lang="en-US" sz="3600" b="1" i="0" u="none" strike="noStrike" cap="none" dirty="0">
                <a:solidFill>
                  <a:schemeClr val="bg1"/>
                </a:solidFill>
                <a:latin typeface="Roboto"/>
                <a:ea typeface="Roboto"/>
                <a:cs typeface="Roboto"/>
                <a:sym typeface="Roboto"/>
              </a:rPr>
              <a:t>RV PARK</a:t>
            </a:r>
            <a:endParaRPr lang="en-US" sz="3600" b="0" i="0" u="none" strike="noStrike" cap="none" dirty="0">
              <a:solidFill>
                <a:schemeClr val="bg1"/>
              </a:solidFill>
              <a:latin typeface="Arial"/>
              <a:ea typeface="Arial"/>
              <a:cs typeface="Arial"/>
              <a:sym typeface="Arial"/>
            </a:endParaRPr>
          </a:p>
          <a:p>
            <a:endParaRPr lang="en-US" dirty="0"/>
          </a:p>
        </p:txBody>
      </p:sp>
    </p:spTree>
    <p:extLst>
      <p:ext uri="{BB962C8B-B14F-4D97-AF65-F5344CB8AC3E}">
        <p14:creationId xmlns:p14="http://schemas.microsoft.com/office/powerpoint/2010/main" val="3614934694"/>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62729"/>
        </a:solidFill>
        <a:effectLst/>
      </p:bgPr>
    </p:bg>
    <p:spTree>
      <p:nvGrpSpPr>
        <p:cNvPr id="1" name="Shape 364"/>
        <p:cNvGrpSpPr/>
        <p:nvPr/>
      </p:nvGrpSpPr>
      <p:grpSpPr>
        <a:xfrm>
          <a:off x="0" y="0"/>
          <a:ext cx="0" cy="0"/>
          <a:chOff x="0" y="0"/>
          <a:chExt cx="0" cy="0"/>
        </a:xfrm>
      </p:grpSpPr>
      <p:pic>
        <p:nvPicPr>
          <p:cNvPr id="7" name="Picture 6">
            <a:extLst>
              <a:ext uri="{FF2B5EF4-FFF2-40B4-BE49-F238E27FC236}">
                <a16:creationId xmlns:a16="http://schemas.microsoft.com/office/drawing/2014/main" id="{F17869EB-781A-F6B1-F350-B2EA770ED6BA}"/>
              </a:ext>
            </a:extLst>
          </p:cNvPr>
          <p:cNvPicPr>
            <a:picLocks noChangeAspect="1"/>
          </p:cNvPicPr>
          <p:nvPr/>
        </p:nvPicPr>
        <p:blipFill>
          <a:blip r:embed="rId3"/>
          <a:stretch>
            <a:fillRect/>
          </a:stretch>
        </p:blipFill>
        <p:spPr>
          <a:xfrm>
            <a:off x="1068692" y="625837"/>
            <a:ext cx="7097986" cy="4490562"/>
          </a:xfrm>
          <a:prstGeom prst="rect">
            <a:avLst/>
          </a:prstGeom>
        </p:spPr>
      </p:pic>
      <p:sp>
        <p:nvSpPr>
          <p:cNvPr id="10" name="TextBox 9">
            <a:extLst>
              <a:ext uri="{FF2B5EF4-FFF2-40B4-BE49-F238E27FC236}">
                <a16:creationId xmlns:a16="http://schemas.microsoft.com/office/drawing/2014/main" id="{FCB21BFA-C4E8-8332-D38E-6CFADA63011C}"/>
              </a:ext>
            </a:extLst>
          </p:cNvPr>
          <p:cNvSpPr txBox="1"/>
          <p:nvPr/>
        </p:nvSpPr>
        <p:spPr>
          <a:xfrm>
            <a:off x="423267" y="206704"/>
            <a:ext cx="8388835" cy="338554"/>
          </a:xfrm>
          <a:prstGeom prst="rect">
            <a:avLst/>
          </a:prstGeom>
          <a:noFill/>
        </p:spPr>
        <p:txBody>
          <a:bodyPr wrap="none" rtlCol="0">
            <a:spAutoFit/>
          </a:bodyPr>
          <a:lstStyle/>
          <a:p>
            <a:r>
              <a:rPr lang="en-US" sz="1600" dirty="0">
                <a:solidFill>
                  <a:schemeClr val="bg1"/>
                </a:solidFill>
              </a:rPr>
              <a:t>I posted an ad on Facebook Marketplace on 9/17, and leased out </a:t>
            </a:r>
            <a:r>
              <a:rPr lang="en-US" sz="1600" b="1" dirty="0">
                <a:solidFill>
                  <a:schemeClr val="bg1"/>
                </a:solidFill>
              </a:rPr>
              <a:t>4 tiny homes</a:t>
            </a:r>
            <a:r>
              <a:rPr lang="en-US" sz="1600" dirty="0">
                <a:solidFill>
                  <a:schemeClr val="bg1"/>
                </a:solidFill>
              </a:rPr>
              <a:t> last week.</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64"/>
        <p:cNvGrpSpPr/>
        <p:nvPr/>
      </p:nvGrpSpPr>
      <p:grpSpPr>
        <a:xfrm>
          <a:off x="0" y="0"/>
          <a:ext cx="0" cy="0"/>
          <a:chOff x="0" y="0"/>
          <a:chExt cx="0" cy="0"/>
        </a:xfrm>
      </p:grpSpPr>
      <p:sp>
        <p:nvSpPr>
          <p:cNvPr id="2" name="TextBox 1">
            <a:extLst>
              <a:ext uri="{FF2B5EF4-FFF2-40B4-BE49-F238E27FC236}">
                <a16:creationId xmlns:a16="http://schemas.microsoft.com/office/drawing/2014/main" id="{5EFF6EA5-0E41-24E3-7512-3C2F1584E679}"/>
              </a:ext>
            </a:extLst>
          </p:cNvPr>
          <p:cNvSpPr txBox="1"/>
          <p:nvPr/>
        </p:nvSpPr>
        <p:spPr>
          <a:xfrm>
            <a:off x="330131" y="251850"/>
            <a:ext cx="8483737" cy="4924425"/>
          </a:xfrm>
          <a:prstGeom prst="rect">
            <a:avLst/>
          </a:prstGeom>
          <a:noFill/>
        </p:spPr>
        <p:txBody>
          <a:bodyPr wrap="square" rtlCol="0">
            <a:spAutoFit/>
          </a:bodyPr>
          <a:lstStyle/>
          <a:p>
            <a:pPr algn="ctr"/>
            <a:r>
              <a:rPr lang="en-US" sz="2000" b="1" dirty="0">
                <a:solidFill>
                  <a:schemeClr val="bg1"/>
                </a:solidFill>
              </a:rPr>
              <a:t>Top 10 Market Trends for Tiny Homes in 2024</a:t>
            </a:r>
          </a:p>
          <a:p>
            <a:endParaRPr lang="en-US" dirty="0">
              <a:solidFill>
                <a:schemeClr val="bg1"/>
              </a:solidFill>
            </a:endParaRPr>
          </a:p>
          <a:p>
            <a:r>
              <a:rPr lang="en-US" dirty="0">
                <a:solidFill>
                  <a:schemeClr val="bg1"/>
                </a:solidFill>
              </a:rPr>
              <a:t>1. </a:t>
            </a:r>
            <a:r>
              <a:rPr lang="en-US" b="1" dirty="0">
                <a:solidFill>
                  <a:schemeClr val="bg1"/>
                </a:solidFill>
              </a:rPr>
              <a:t>Eco-Friendly Designs</a:t>
            </a:r>
            <a:r>
              <a:rPr lang="en-US" dirty="0">
                <a:solidFill>
                  <a:schemeClr val="bg1"/>
                </a:solidFill>
              </a:rPr>
              <a:t>: Tiny homes continue to embrace sustainable building materials and eco-conscious features like solar panels, composting toilets, and rainwater harvesting systems. Buyers are prioritizing green energy solutions and low-carbon footprints.</a:t>
            </a:r>
          </a:p>
          <a:p>
            <a:endParaRPr lang="en-US" dirty="0">
              <a:solidFill>
                <a:schemeClr val="bg1"/>
              </a:solidFill>
            </a:endParaRPr>
          </a:p>
          <a:p>
            <a:r>
              <a:rPr lang="en-US" dirty="0">
                <a:solidFill>
                  <a:schemeClr val="bg1"/>
                </a:solidFill>
              </a:rPr>
              <a:t>2. </a:t>
            </a:r>
            <a:r>
              <a:rPr lang="en-US" b="1" dirty="0">
                <a:solidFill>
                  <a:schemeClr val="bg1"/>
                </a:solidFill>
              </a:rPr>
              <a:t>Off-Grid Living: </a:t>
            </a:r>
            <a:r>
              <a:rPr lang="en-US" dirty="0">
                <a:solidFill>
                  <a:schemeClr val="bg1"/>
                </a:solidFill>
              </a:rPr>
              <a:t>As self-sufficient lifestyles grow in popularity, many tiny homes are being equipped with off-grid capabilities, allowing owners to live without relying on municipal utilities, appealing to eco-conscious consumers and adventurers alike.</a:t>
            </a:r>
          </a:p>
          <a:p>
            <a:endParaRPr lang="en-US" dirty="0">
              <a:solidFill>
                <a:schemeClr val="bg1"/>
              </a:solidFill>
            </a:endParaRPr>
          </a:p>
          <a:p>
            <a:r>
              <a:rPr lang="en-US" dirty="0">
                <a:solidFill>
                  <a:schemeClr val="bg1"/>
                </a:solidFill>
              </a:rPr>
              <a:t>3. </a:t>
            </a:r>
            <a:r>
              <a:rPr lang="en-US" b="1" dirty="0">
                <a:solidFill>
                  <a:schemeClr val="bg1"/>
                </a:solidFill>
              </a:rPr>
              <a:t>Smart Home Integration: </a:t>
            </a:r>
            <a:r>
              <a:rPr lang="en-US" dirty="0">
                <a:solidFill>
                  <a:schemeClr val="bg1"/>
                </a:solidFill>
              </a:rPr>
              <a:t>Tiny homes are getting smarter, with integrated technology like automated lighting, temperature control, and security systems becoming standard. This trend offers added convenience without compromising the minimalist lifestyle.</a:t>
            </a:r>
          </a:p>
          <a:p>
            <a:endParaRPr lang="en-US" dirty="0">
              <a:solidFill>
                <a:schemeClr val="bg1"/>
              </a:solidFill>
            </a:endParaRPr>
          </a:p>
          <a:p>
            <a:r>
              <a:rPr lang="en-US" dirty="0">
                <a:solidFill>
                  <a:schemeClr val="bg1"/>
                </a:solidFill>
              </a:rPr>
              <a:t>4. </a:t>
            </a:r>
            <a:r>
              <a:rPr lang="en-US" b="1" dirty="0">
                <a:solidFill>
                  <a:schemeClr val="bg1"/>
                </a:solidFill>
              </a:rPr>
              <a:t>Multi-Functional Spaces: </a:t>
            </a:r>
            <a:r>
              <a:rPr lang="en-US" dirty="0">
                <a:solidFill>
                  <a:schemeClr val="bg1"/>
                </a:solidFill>
              </a:rPr>
              <a:t>With limited space, tiny home designs are increasingly focusing on maximizing efficiency. Multi-purpose furniture and convertible spaces (e.g., fold-away beds and tables) are being integrated to make the most out of every square foot.</a:t>
            </a:r>
          </a:p>
          <a:p>
            <a:endParaRPr lang="en-US" dirty="0">
              <a:solidFill>
                <a:schemeClr val="bg1"/>
              </a:solidFill>
            </a:endParaRPr>
          </a:p>
          <a:p>
            <a:r>
              <a:rPr lang="en-US" dirty="0">
                <a:solidFill>
                  <a:srgbClr val="FFFF00"/>
                </a:solidFill>
              </a:rPr>
              <a:t>5. </a:t>
            </a:r>
            <a:r>
              <a:rPr lang="en-US" b="1" dirty="0">
                <a:solidFill>
                  <a:srgbClr val="FFFF00"/>
                </a:solidFill>
              </a:rPr>
              <a:t>Affordable Housing Solutions: </a:t>
            </a:r>
            <a:r>
              <a:rPr lang="en-US" dirty="0">
                <a:solidFill>
                  <a:srgbClr val="FFFF00"/>
                </a:solidFill>
              </a:rPr>
              <a:t>Rising housing costs are pushing more people to consider tiny homes as a practical and affordable alternative. Many cities and regions are beginning to relax zoning laws to accommodate tiny homes, making them a viable solution for affordable living.</a:t>
            </a:r>
          </a:p>
          <a:p>
            <a:endParaRPr lang="en-US" dirty="0">
              <a:solidFill>
                <a:schemeClr val="bg1"/>
              </a:solidFill>
            </a:endParaRPr>
          </a:p>
        </p:txBody>
      </p:sp>
    </p:spTree>
    <p:extLst>
      <p:ext uri="{BB962C8B-B14F-4D97-AF65-F5344CB8AC3E}">
        <p14:creationId xmlns:p14="http://schemas.microsoft.com/office/powerpoint/2010/main" val="36726648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4" end="4"/>
                                            </p:txEl>
                                          </p:spTgt>
                                        </p:tgtEl>
                                        <p:attrNameLst>
                                          <p:attrName>style.visibility</p:attrName>
                                        </p:attrNameLst>
                                      </p:cBhvr>
                                      <p:to>
                                        <p:strVal val="visible"/>
                                      </p:to>
                                    </p:set>
                                    <p:animEffect transition="in" filter="fade">
                                      <p:cBhvr>
                                        <p:cTn id="14" dur="1000"/>
                                        <p:tgtEl>
                                          <p:spTgt spid="2">
                                            <p:txEl>
                                              <p:pRg st="4" end="4"/>
                                            </p:txEl>
                                          </p:spTgt>
                                        </p:tgtEl>
                                      </p:cBhvr>
                                    </p:animEffect>
                                    <p:anim calcmode="lin" valueType="num">
                                      <p:cBhvr>
                                        <p:cTn id="1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animEffect transition="in" filter="fade">
                                      <p:cBhvr>
                                        <p:cTn id="21" dur="1000"/>
                                        <p:tgtEl>
                                          <p:spTgt spid="2">
                                            <p:txEl>
                                              <p:pRg st="6" end="6"/>
                                            </p:txEl>
                                          </p:spTgt>
                                        </p:tgtEl>
                                      </p:cBhvr>
                                    </p:animEffect>
                                    <p:anim calcmode="lin" valueType="num">
                                      <p:cBhvr>
                                        <p:cTn id="22"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8" end="8"/>
                                            </p:txEl>
                                          </p:spTgt>
                                        </p:tgtEl>
                                        <p:attrNameLst>
                                          <p:attrName>style.visibility</p:attrName>
                                        </p:attrNameLst>
                                      </p:cBhvr>
                                      <p:to>
                                        <p:strVal val="visible"/>
                                      </p:to>
                                    </p:set>
                                    <p:animEffect transition="in" filter="fade">
                                      <p:cBhvr>
                                        <p:cTn id="28" dur="1000"/>
                                        <p:tgtEl>
                                          <p:spTgt spid="2">
                                            <p:txEl>
                                              <p:pRg st="8" end="8"/>
                                            </p:txEl>
                                          </p:spTgt>
                                        </p:tgtEl>
                                      </p:cBhvr>
                                    </p:animEffect>
                                    <p:anim calcmode="lin" valueType="num">
                                      <p:cBhvr>
                                        <p:cTn id="29"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animEffect transition="in" filter="fade">
                                      <p:cBhvr>
                                        <p:cTn id="35" dur="1000"/>
                                        <p:tgtEl>
                                          <p:spTgt spid="2">
                                            <p:txEl>
                                              <p:pRg st="10" end="10"/>
                                            </p:txEl>
                                          </p:spTgt>
                                        </p:tgtEl>
                                      </p:cBhvr>
                                    </p:animEffect>
                                    <p:anim calcmode="lin" valueType="num">
                                      <p:cBhvr>
                                        <p:cTn id="36"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64"/>
        <p:cNvGrpSpPr/>
        <p:nvPr/>
      </p:nvGrpSpPr>
      <p:grpSpPr>
        <a:xfrm>
          <a:off x="0" y="0"/>
          <a:ext cx="0" cy="0"/>
          <a:chOff x="0" y="0"/>
          <a:chExt cx="0" cy="0"/>
        </a:xfrm>
      </p:grpSpPr>
      <p:sp>
        <p:nvSpPr>
          <p:cNvPr id="3" name="TextBox 2">
            <a:extLst>
              <a:ext uri="{FF2B5EF4-FFF2-40B4-BE49-F238E27FC236}">
                <a16:creationId xmlns:a16="http://schemas.microsoft.com/office/drawing/2014/main" id="{C756B00C-4CA8-8FDB-4A5C-CE0B8F350130}"/>
              </a:ext>
            </a:extLst>
          </p:cNvPr>
          <p:cNvSpPr txBox="1"/>
          <p:nvPr/>
        </p:nvSpPr>
        <p:spPr>
          <a:xfrm>
            <a:off x="355427" y="308303"/>
            <a:ext cx="8433145" cy="4616648"/>
          </a:xfrm>
          <a:prstGeom prst="rect">
            <a:avLst/>
          </a:prstGeom>
          <a:noFill/>
        </p:spPr>
        <p:txBody>
          <a:bodyPr wrap="square" rtlCol="0">
            <a:spAutoFit/>
          </a:bodyPr>
          <a:lstStyle/>
          <a:p>
            <a:r>
              <a:rPr lang="en-US" dirty="0">
                <a:solidFill>
                  <a:schemeClr val="bg1"/>
                </a:solidFill>
              </a:rPr>
              <a:t>6. </a:t>
            </a:r>
            <a:r>
              <a:rPr lang="en-US" b="1" dirty="0">
                <a:solidFill>
                  <a:schemeClr val="bg1"/>
                </a:solidFill>
              </a:rPr>
              <a:t>Luxury Tiny Homes: </a:t>
            </a:r>
            <a:r>
              <a:rPr lang="en-US" dirty="0">
                <a:solidFill>
                  <a:schemeClr val="bg1"/>
                </a:solidFill>
              </a:rPr>
              <a:t>While tiny homes are traditionally thought of as budget-friendly, there's growing demand for high-end tiny homes. These homes often feature premium materials, luxury finishes, and cutting-edge appliances for a more upscale living experience.</a:t>
            </a:r>
          </a:p>
          <a:p>
            <a:endParaRPr lang="en-US" dirty="0">
              <a:solidFill>
                <a:schemeClr val="bg1"/>
              </a:solidFill>
            </a:endParaRPr>
          </a:p>
          <a:p>
            <a:r>
              <a:rPr lang="en-US" dirty="0">
                <a:solidFill>
                  <a:schemeClr val="bg1"/>
                </a:solidFill>
              </a:rPr>
              <a:t>7. </a:t>
            </a:r>
            <a:r>
              <a:rPr lang="en-US" b="1" dirty="0">
                <a:solidFill>
                  <a:schemeClr val="bg1"/>
                </a:solidFill>
              </a:rPr>
              <a:t>Co-Housing and Tiny Home Communities: </a:t>
            </a:r>
            <a:r>
              <a:rPr lang="en-US" dirty="0">
                <a:solidFill>
                  <a:schemeClr val="bg1"/>
                </a:solidFill>
              </a:rPr>
              <a:t>As the concept of tiny home communities grows, more people are embracing co-housing setups, where shared resources and community spaces (like gardens or workspaces) enhance the lifestyle. These communities foster a sense of belonging while maintaining individual living spaces.</a:t>
            </a:r>
          </a:p>
          <a:p>
            <a:endParaRPr lang="en-US" dirty="0">
              <a:solidFill>
                <a:schemeClr val="bg1"/>
              </a:solidFill>
            </a:endParaRPr>
          </a:p>
          <a:p>
            <a:r>
              <a:rPr lang="en-US" dirty="0">
                <a:solidFill>
                  <a:schemeClr val="bg1"/>
                </a:solidFill>
              </a:rPr>
              <a:t>8. </a:t>
            </a:r>
            <a:r>
              <a:rPr lang="en-US" b="1" dirty="0">
                <a:solidFill>
                  <a:schemeClr val="bg1"/>
                </a:solidFill>
              </a:rPr>
              <a:t>Customizable Modular Units: </a:t>
            </a:r>
            <a:r>
              <a:rPr lang="en-US" dirty="0">
                <a:solidFill>
                  <a:schemeClr val="bg1"/>
                </a:solidFill>
              </a:rPr>
              <a:t>The trend toward modular and prefabricated tiny homes allows for greater customization. Buyers can select layouts and features that suit their needs, often at a lower cost and faster build time compared to traditional construction.</a:t>
            </a:r>
          </a:p>
          <a:p>
            <a:endParaRPr lang="en-US" dirty="0">
              <a:solidFill>
                <a:schemeClr val="bg1"/>
              </a:solidFill>
            </a:endParaRPr>
          </a:p>
          <a:p>
            <a:r>
              <a:rPr lang="en-US" dirty="0">
                <a:solidFill>
                  <a:schemeClr val="bg1"/>
                </a:solidFill>
              </a:rPr>
              <a:t>9. </a:t>
            </a:r>
            <a:r>
              <a:rPr lang="en-US" b="1" dirty="0">
                <a:solidFill>
                  <a:schemeClr val="bg1"/>
                </a:solidFill>
              </a:rPr>
              <a:t>Tiny Homes as Vacation Rentals: </a:t>
            </a:r>
            <a:r>
              <a:rPr lang="en-US" dirty="0">
                <a:solidFill>
                  <a:schemeClr val="bg1"/>
                </a:solidFill>
              </a:rPr>
              <a:t>The popularity of short-term rentals like </a:t>
            </a:r>
            <a:r>
              <a:rPr lang="en-US" dirty="0" err="1">
                <a:solidFill>
                  <a:schemeClr val="bg1"/>
                </a:solidFill>
              </a:rPr>
              <a:t>Airbnbs</a:t>
            </a:r>
            <a:r>
              <a:rPr lang="en-US" dirty="0">
                <a:solidFill>
                  <a:schemeClr val="bg1"/>
                </a:solidFill>
              </a:rPr>
              <a:t> has led to an increased interest in tiny homes as unique vacation experiences. Many homeowners are investing in tiny homes to generate rental income, offering guests a minimalist, nature-focused escape.</a:t>
            </a:r>
          </a:p>
          <a:p>
            <a:endParaRPr lang="en-US" dirty="0">
              <a:solidFill>
                <a:schemeClr val="bg1"/>
              </a:solidFill>
            </a:endParaRPr>
          </a:p>
          <a:p>
            <a:r>
              <a:rPr lang="en-US" dirty="0">
                <a:solidFill>
                  <a:schemeClr val="bg1"/>
                </a:solidFill>
              </a:rPr>
              <a:t>10. </a:t>
            </a:r>
            <a:r>
              <a:rPr lang="en-US" b="1" dirty="0">
                <a:solidFill>
                  <a:schemeClr val="bg1"/>
                </a:solidFill>
              </a:rPr>
              <a:t>Urban Infills and Backyard ADUs </a:t>
            </a:r>
            <a:r>
              <a:rPr lang="en-US" dirty="0">
                <a:solidFill>
                  <a:schemeClr val="bg1"/>
                </a:solidFill>
              </a:rPr>
              <a:t>(Accessory Dwelling Units): With limited space in cities, tiny homes are being used as urban infills and backyard ADUs. These small homes add value to existing properties by providing extra living space for rental income, guest accommodation, or home offices.</a:t>
            </a:r>
          </a:p>
          <a:p>
            <a:endParaRPr lang="en-US" dirty="0">
              <a:solidFill>
                <a:schemeClr val="bg1"/>
              </a:solidFill>
            </a:endParaRPr>
          </a:p>
        </p:txBody>
      </p:sp>
    </p:spTree>
    <p:extLst>
      <p:ext uri="{BB962C8B-B14F-4D97-AF65-F5344CB8AC3E}">
        <p14:creationId xmlns:p14="http://schemas.microsoft.com/office/powerpoint/2010/main" val="29269653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bg>
      <p:bgPr>
        <a:solidFill>
          <a:srgbClr val="201E1E"/>
        </a:solidFill>
        <a:effectLst/>
      </p:bgPr>
    </p:bg>
    <p:spTree>
      <p:nvGrpSpPr>
        <p:cNvPr id="1" name="Shape 364"/>
        <p:cNvGrpSpPr/>
        <p:nvPr/>
      </p:nvGrpSpPr>
      <p:grpSpPr>
        <a:xfrm>
          <a:off x="0" y="0"/>
          <a:ext cx="0" cy="0"/>
          <a:chOff x="0" y="0"/>
          <a:chExt cx="0" cy="0"/>
        </a:xfrm>
      </p:grpSpPr>
      <p:pic>
        <p:nvPicPr>
          <p:cNvPr id="365" name="Google Shape;365;p26"/>
          <p:cNvPicPr preferRelativeResize="0"/>
          <p:nvPr/>
        </p:nvPicPr>
        <p:blipFill>
          <a:blip r:embed="rId3">
            <a:extLst>
              <a:ext uri="{BEBA8EAE-BF5A-486C-A8C5-ECC9F3942E4B}">
                <a14:imgProps xmlns:a14="http://schemas.microsoft.com/office/drawing/2010/main">
                  <a14:imgLayer r:embed="rId4">
                    <a14:imgEffect>
                      <a14:artisticGlowEdges/>
                    </a14:imgEffect>
                    <a14:imgEffect>
                      <a14:sharpenSoften amount="-50000"/>
                    </a14:imgEffect>
                  </a14:imgLayer>
                </a14:imgProps>
              </a:ext>
            </a:extLst>
          </a:blip>
          <a:srcRect t="12388" b="12388"/>
          <a:stretch/>
        </p:blipFill>
        <p:spPr>
          <a:xfrm>
            <a:off x="-574566" y="-110139"/>
            <a:ext cx="10037379" cy="536377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66" name="Google Shape;366;p26"/>
          <p:cNvSpPr txBox="1"/>
          <p:nvPr/>
        </p:nvSpPr>
        <p:spPr>
          <a:xfrm>
            <a:off x="1330148" y="889767"/>
            <a:ext cx="7120652" cy="1049518"/>
          </a:xfrm>
          <a:prstGeom prst="rect">
            <a:avLst/>
          </a:prstGeom>
          <a:noFill/>
          <a:ln>
            <a:noFill/>
          </a:ln>
        </p:spPr>
        <p:txBody>
          <a:bodyPr spcFirstLastPara="1" wrap="square" lIns="0" tIns="0" rIns="0" bIns="0" anchor="t" anchorCtr="0">
            <a:spAutoFit/>
          </a:bodyPr>
          <a:lstStyle/>
          <a:p>
            <a:pPr marL="0" marR="0" lvl="0" indent="0" algn="ctr" rtl="0">
              <a:lnSpc>
                <a:spcPct val="110003"/>
              </a:lnSpc>
              <a:spcBef>
                <a:spcPts val="0"/>
              </a:spcBef>
              <a:spcAft>
                <a:spcPts val="0"/>
              </a:spcAft>
              <a:buClr>
                <a:srgbClr val="000000"/>
              </a:buClr>
              <a:buSzPts val="6200"/>
              <a:buFont typeface="Arial"/>
              <a:buNone/>
            </a:pPr>
            <a:r>
              <a:rPr lang="en" sz="6200" b="1" dirty="0">
                <a:solidFill>
                  <a:srgbClr val="FFFFFF"/>
                </a:solidFill>
                <a:effectLst>
                  <a:outerShdw blurRad="50800" dist="50800" dir="5400000" sx="98000" sy="98000" algn="ctr" rotWithShape="0">
                    <a:srgbClr val="000000">
                      <a:alpha val="43137"/>
                    </a:srgbClr>
                  </a:outerShdw>
                </a:effectLst>
                <a:latin typeface="Roboto"/>
                <a:ea typeface="Roboto"/>
                <a:cs typeface="Roboto"/>
                <a:sym typeface="Roboto"/>
              </a:rPr>
              <a:t>How to Capitalize…</a:t>
            </a:r>
            <a:endParaRPr sz="700" b="0" i="0" u="none" strike="noStrike" cap="none" dirty="0">
              <a:solidFill>
                <a:srgbClr val="000000"/>
              </a:solidFill>
              <a:effectLst>
                <a:outerShdw blurRad="50800" dist="50800" dir="5400000" sx="98000" sy="98000" algn="ctr" rotWithShape="0">
                  <a:srgbClr val="000000">
                    <a:alpha val="43137"/>
                  </a:srgbClr>
                </a:outerShdw>
              </a:effectLst>
              <a:latin typeface="Arial"/>
              <a:ea typeface="Arial"/>
              <a:cs typeface="Arial"/>
              <a:sym typeface="Arial"/>
            </a:endParaRPr>
          </a:p>
        </p:txBody>
      </p:sp>
      <p:sp>
        <p:nvSpPr>
          <p:cNvPr id="3" name="TextBox 2">
            <a:extLst>
              <a:ext uri="{FF2B5EF4-FFF2-40B4-BE49-F238E27FC236}">
                <a16:creationId xmlns:a16="http://schemas.microsoft.com/office/drawing/2014/main" id="{1A7E2A8B-B1D5-353A-AA57-D2CC73066F22}"/>
              </a:ext>
            </a:extLst>
          </p:cNvPr>
          <p:cNvSpPr txBox="1"/>
          <p:nvPr/>
        </p:nvSpPr>
        <p:spPr>
          <a:xfrm>
            <a:off x="0" y="2636624"/>
            <a:ext cx="8864381" cy="1617109"/>
          </a:xfrm>
          <a:prstGeom prst="rect">
            <a:avLst/>
          </a:prstGeom>
          <a:noFill/>
        </p:spPr>
        <p:txBody>
          <a:bodyPr wrap="square">
            <a:spAutoFit/>
          </a:bodyPr>
          <a:lstStyle/>
          <a:p>
            <a:pPr marL="0" marR="0" lvl="0" indent="0" algn="ctr" rtl="0">
              <a:lnSpc>
                <a:spcPct val="110003"/>
              </a:lnSpc>
              <a:spcBef>
                <a:spcPts val="0"/>
              </a:spcBef>
              <a:spcAft>
                <a:spcPts val="0"/>
              </a:spcAft>
              <a:buClr>
                <a:srgbClr val="000000"/>
              </a:buClr>
              <a:buSzPts val="6200"/>
              <a:buFont typeface="Arial"/>
              <a:buNone/>
            </a:pPr>
            <a:r>
              <a:rPr lang="en-US" sz="3200" b="1" dirty="0">
                <a:solidFill>
                  <a:srgbClr val="FFFFFF"/>
                </a:solidFill>
                <a:effectLst>
                  <a:outerShdw dist="50800" dir="5400000" sx="99000" sy="99000" algn="ctr" rotWithShape="0">
                    <a:srgbClr val="000000"/>
                  </a:outerShdw>
                </a:effectLst>
                <a:latin typeface="Roboto"/>
                <a:ea typeface="Roboto"/>
                <a:cs typeface="Roboto"/>
                <a:sym typeface="Roboto"/>
              </a:rPr>
              <a:t>Stick with Affordable Housing!  </a:t>
            </a:r>
          </a:p>
          <a:p>
            <a:pPr marL="0" marR="0" lvl="0" indent="0" algn="ctr" rtl="0">
              <a:lnSpc>
                <a:spcPct val="110003"/>
              </a:lnSpc>
              <a:spcBef>
                <a:spcPts val="0"/>
              </a:spcBef>
              <a:spcAft>
                <a:spcPts val="0"/>
              </a:spcAft>
              <a:buClr>
                <a:srgbClr val="000000"/>
              </a:buClr>
              <a:buSzPts val="6200"/>
              <a:buFont typeface="Arial"/>
              <a:buNone/>
            </a:pPr>
            <a:r>
              <a:rPr lang="en-US" sz="3000" b="1" dirty="0">
                <a:solidFill>
                  <a:srgbClr val="FFFFFF"/>
                </a:solidFill>
                <a:effectLst>
                  <a:outerShdw dist="50800" dir="5400000" sx="99000" sy="99000" algn="ctr" rotWithShape="0">
                    <a:srgbClr val="000000"/>
                  </a:outerShdw>
                </a:effectLst>
                <a:latin typeface="Roboto"/>
                <a:ea typeface="Roboto"/>
                <a:cs typeface="Roboto"/>
                <a:sym typeface="Roboto"/>
              </a:rPr>
              <a:t>Whether it’s an up market or down market, there will always be a need for affordable housing!</a:t>
            </a:r>
            <a:endParaRPr lang="en-US" sz="3000" b="0" i="0" u="none" strike="noStrike" cap="none" dirty="0">
              <a:solidFill>
                <a:srgbClr val="000000"/>
              </a:solidFill>
              <a:effectLst>
                <a:outerShdw dist="50800" dir="5400000" sx="99000" sy="99000" algn="ctr" rotWithShape="0">
                  <a:srgbClr val="000000"/>
                </a:outerShdw>
              </a:effectLst>
              <a:latin typeface="Arial"/>
              <a:ea typeface="Arial"/>
              <a:cs typeface="Arial"/>
              <a:sym typeface="Aria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Shape 370"/>
        <p:cNvGrpSpPr/>
        <p:nvPr/>
      </p:nvGrpSpPr>
      <p:grpSpPr>
        <a:xfrm>
          <a:off x="0" y="0"/>
          <a:ext cx="0" cy="0"/>
          <a:chOff x="0" y="0"/>
          <a:chExt cx="0" cy="0"/>
        </a:xfrm>
      </p:grpSpPr>
      <p:sp>
        <p:nvSpPr>
          <p:cNvPr id="371" name="Google Shape;371;p27"/>
          <p:cNvSpPr txBox="1"/>
          <p:nvPr/>
        </p:nvSpPr>
        <p:spPr>
          <a:xfrm>
            <a:off x="463860" y="94421"/>
            <a:ext cx="3155074" cy="534313"/>
          </a:xfrm>
          <a:prstGeom prst="rect">
            <a:avLst/>
          </a:prstGeom>
          <a:noFill/>
          <a:ln>
            <a:noFill/>
          </a:ln>
        </p:spPr>
        <p:txBody>
          <a:bodyPr spcFirstLastPara="1" wrap="square" lIns="0" tIns="0" rIns="0" bIns="0" anchor="t" anchorCtr="0">
            <a:spAutoFit/>
          </a:bodyPr>
          <a:lstStyle/>
          <a:p>
            <a:pPr marL="0" marR="0" lvl="0" indent="0" algn="l" rtl="0">
              <a:lnSpc>
                <a:spcPct val="124000"/>
              </a:lnSpc>
              <a:spcBef>
                <a:spcPts val="0"/>
              </a:spcBef>
              <a:spcAft>
                <a:spcPts val="0"/>
              </a:spcAft>
              <a:buClr>
                <a:srgbClr val="000000"/>
              </a:buClr>
              <a:buSzPts val="2800"/>
              <a:buFont typeface="Arial"/>
              <a:buNone/>
            </a:pPr>
            <a:r>
              <a:rPr lang="en" sz="2800" b="1" i="0" u="none" strike="noStrike" cap="none">
                <a:solidFill>
                  <a:srgbClr val="000000"/>
                </a:solidFill>
                <a:latin typeface="Roboto"/>
                <a:ea typeface="Roboto"/>
                <a:cs typeface="Roboto"/>
                <a:sym typeface="Roboto"/>
              </a:rPr>
              <a:t>FINDING  DEALS</a:t>
            </a:r>
            <a:endParaRPr sz="700" b="0" i="0" u="none" strike="noStrike" cap="none">
              <a:solidFill>
                <a:srgbClr val="000000"/>
              </a:solidFill>
              <a:latin typeface="Arial"/>
              <a:ea typeface="Arial"/>
              <a:cs typeface="Arial"/>
              <a:sym typeface="Arial"/>
            </a:endParaRPr>
          </a:p>
        </p:txBody>
      </p:sp>
      <p:sp>
        <p:nvSpPr>
          <p:cNvPr id="372" name="Google Shape;372;p27"/>
          <p:cNvSpPr txBox="1"/>
          <p:nvPr/>
        </p:nvSpPr>
        <p:spPr>
          <a:xfrm>
            <a:off x="292000" y="862974"/>
            <a:ext cx="3326934" cy="3447098"/>
          </a:xfrm>
          <a:prstGeom prst="rect">
            <a:avLst/>
          </a:prstGeom>
          <a:noFill/>
          <a:ln>
            <a:noFill/>
          </a:ln>
        </p:spPr>
        <p:txBody>
          <a:bodyPr spcFirstLastPara="1" wrap="square" lIns="0" tIns="0" rIns="0" bIns="0" anchor="t" anchorCtr="0">
            <a:spAutoFit/>
          </a:bodyPr>
          <a:lstStyle/>
          <a:p>
            <a:pPr marL="0" marR="0" lvl="0" indent="0" algn="ctr" rtl="0">
              <a:lnSpc>
                <a:spcPct val="140020"/>
              </a:lnSpc>
              <a:spcBef>
                <a:spcPts val="0"/>
              </a:spcBef>
              <a:spcAft>
                <a:spcPts val="0"/>
              </a:spcAft>
              <a:buClr>
                <a:srgbClr val="000000"/>
              </a:buClr>
              <a:buSzPts val="3200"/>
              <a:buFont typeface="Arial"/>
              <a:buNone/>
            </a:pPr>
            <a:r>
              <a:rPr lang="en" sz="3200" b="1" i="0" u="none" strike="noStrike" cap="none">
                <a:solidFill>
                  <a:srgbClr val="201E1E"/>
                </a:solidFill>
                <a:latin typeface="Open Sans"/>
                <a:ea typeface="Open Sans"/>
                <a:cs typeface="Open Sans"/>
                <a:sym typeface="Open Sans"/>
              </a:rPr>
              <a:t>Who wants to make $50,000 on their next assignment fee or referral fee?</a:t>
            </a:r>
            <a:endParaRPr sz="3200" b="0" i="0" u="none" strike="noStrike" cap="none">
              <a:solidFill>
                <a:srgbClr val="201E1E"/>
              </a:solidFill>
              <a:latin typeface="Open Sans"/>
              <a:ea typeface="Open Sans"/>
              <a:cs typeface="Open Sans"/>
              <a:sym typeface="Open Sans"/>
            </a:endParaRPr>
          </a:p>
        </p:txBody>
      </p:sp>
      <p:sp>
        <p:nvSpPr>
          <p:cNvPr id="373" name="Google Shape;373;p27"/>
          <p:cNvSpPr/>
          <p:nvPr/>
        </p:nvSpPr>
        <p:spPr>
          <a:xfrm>
            <a:off x="292000" y="232167"/>
            <a:ext cx="139310" cy="169360"/>
          </a:xfrm>
          <a:custGeom>
            <a:avLst/>
            <a:gdLst/>
            <a:ahLst/>
            <a:cxnLst/>
            <a:rect l="l" t="t" r="r" b="b"/>
            <a:pathLst>
              <a:path w="278619" h="338720" extrusionOk="0">
                <a:moveTo>
                  <a:pt x="0" y="0"/>
                </a:moveTo>
                <a:lnTo>
                  <a:pt x="278619" y="0"/>
                </a:lnTo>
                <a:lnTo>
                  <a:pt x="278619" y="338720"/>
                </a:lnTo>
                <a:lnTo>
                  <a:pt x="0" y="338720"/>
                </a:lnTo>
                <a:lnTo>
                  <a:pt x="0" y="0"/>
                </a:lnTo>
                <a:close/>
              </a:path>
            </a:pathLst>
          </a:custGeom>
          <a:blipFill rotWithShape="1">
            <a:blip r:embed="rId3">
              <a:alphaModFix/>
            </a:blip>
            <a:stretch>
              <a:fillRect/>
            </a:stretch>
          </a:blipFill>
          <a:ln>
            <a:noFill/>
          </a:ln>
        </p:spPr>
        <p:txBody>
          <a:bodyPr/>
          <a:lstStyle/>
          <a:p>
            <a:endParaRPr lang="en-US"/>
          </a:p>
        </p:txBody>
      </p:sp>
      <p:pic>
        <p:nvPicPr>
          <p:cNvPr id="374" name="Google Shape;374;p27"/>
          <p:cNvPicPr preferRelativeResize="0"/>
          <p:nvPr/>
        </p:nvPicPr>
        <p:blipFill rotWithShape="1">
          <a:blip r:embed="rId4">
            <a:alphaModFix/>
          </a:blip>
          <a:srcRect l="8345" t="-942" r="33112" b="942"/>
          <a:stretch/>
        </p:blipFill>
        <p:spPr>
          <a:xfrm>
            <a:off x="3899795" y="-66612"/>
            <a:ext cx="5353206" cy="5210112"/>
          </a:xfrm>
          <a:prstGeom prst="rect">
            <a:avLst/>
          </a:prstGeom>
          <a:noFill/>
          <a:ln>
            <a:noFill/>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2">
                                            <p:txEl>
                                              <p:pRg st="0" end="0"/>
                                            </p:txEl>
                                          </p:spTgt>
                                        </p:tgtEl>
                                        <p:attrNameLst>
                                          <p:attrName>style.visibility</p:attrName>
                                        </p:attrNameLst>
                                      </p:cBhvr>
                                      <p:to>
                                        <p:strVal val="visible"/>
                                      </p:to>
                                    </p:set>
                                    <p:animEffect transition="in" filter="fade">
                                      <p:cBhvr>
                                        <p:cTn id="7" dur="1000"/>
                                        <p:tgtEl>
                                          <p:spTgt spid="37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3"/>
          <p:cNvSpPr txBox="1"/>
          <p:nvPr/>
        </p:nvSpPr>
        <p:spPr>
          <a:xfrm>
            <a:off x="1130800" y="2250757"/>
            <a:ext cx="2906292" cy="684848"/>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rgbClr val="000000"/>
              </a:buClr>
              <a:buSzPts val="4800"/>
              <a:buFont typeface="Arial"/>
              <a:buNone/>
            </a:pPr>
            <a:r>
              <a:rPr lang="en" sz="4800" b="1" i="0" u="none" strike="noStrike" cap="none">
                <a:solidFill>
                  <a:srgbClr val="000000"/>
                </a:solidFill>
                <a:latin typeface="Roboto"/>
                <a:ea typeface="Roboto"/>
                <a:cs typeface="Roboto"/>
                <a:sym typeface="Roboto"/>
              </a:rPr>
              <a:t>AGENDA</a:t>
            </a:r>
            <a:endParaRPr sz="700" b="0" i="0" u="none" strike="noStrike" cap="none">
              <a:solidFill>
                <a:srgbClr val="000000"/>
              </a:solidFill>
              <a:latin typeface="Arial"/>
              <a:ea typeface="Arial"/>
              <a:cs typeface="Arial"/>
              <a:sym typeface="Arial"/>
            </a:endParaRPr>
          </a:p>
        </p:txBody>
      </p:sp>
      <p:sp>
        <p:nvSpPr>
          <p:cNvPr id="148" name="Google Shape;148;p3"/>
          <p:cNvSpPr txBox="1"/>
          <p:nvPr/>
        </p:nvSpPr>
        <p:spPr>
          <a:xfrm>
            <a:off x="4685753" y="331023"/>
            <a:ext cx="3805104" cy="4782848"/>
          </a:xfrm>
          <a:prstGeom prst="rect">
            <a:avLst/>
          </a:prstGeom>
          <a:noFill/>
          <a:ln>
            <a:noFill/>
          </a:ln>
        </p:spPr>
        <p:txBody>
          <a:bodyPr spcFirstLastPara="1" wrap="square" lIns="0" tIns="0" rIns="0" bIns="0" anchor="t" anchorCtr="0">
            <a:spAutoFit/>
          </a:bodyPr>
          <a:lstStyle/>
          <a:p>
            <a:pPr marL="254000" marR="0" lvl="1" indent="-127000" algn="l" rtl="0">
              <a:lnSpc>
                <a:spcPct val="139958"/>
              </a:lnSpc>
              <a:spcBef>
                <a:spcPts val="0"/>
              </a:spcBef>
              <a:spcAft>
                <a:spcPts val="0"/>
              </a:spcAft>
              <a:buClr>
                <a:srgbClr val="201E1E"/>
              </a:buClr>
              <a:buSzPts val="1200"/>
              <a:buFont typeface="Arial"/>
              <a:buChar char="•"/>
            </a:pPr>
            <a:r>
              <a:rPr lang="en" sz="1600" b="1" i="0" u="none" strike="noStrike" cap="none" dirty="0">
                <a:solidFill>
                  <a:srgbClr val="201E1E"/>
                </a:solidFill>
                <a:latin typeface="Open Sans"/>
                <a:ea typeface="Open Sans"/>
                <a:cs typeface="Open Sans"/>
                <a:sym typeface="Open Sans"/>
              </a:rPr>
              <a:t>Why RV Parks</a:t>
            </a:r>
            <a:r>
              <a:rPr lang="en" sz="1600" b="1" dirty="0">
                <a:solidFill>
                  <a:srgbClr val="201E1E"/>
                </a:solidFill>
                <a:latin typeface="Open Sans"/>
                <a:ea typeface="Open Sans"/>
                <a:cs typeface="Open Sans"/>
                <a:sym typeface="Open Sans"/>
              </a:rPr>
              <a:t>?</a:t>
            </a:r>
            <a:endParaRPr sz="1600" b="0" i="0" u="none" strike="noStrike" cap="none" dirty="0">
              <a:solidFill>
                <a:srgbClr val="000000"/>
              </a:solidFill>
              <a:latin typeface="Arial"/>
              <a:ea typeface="Arial"/>
              <a:cs typeface="Arial"/>
              <a:sym typeface="Arial"/>
            </a:endParaRPr>
          </a:p>
          <a:p>
            <a:pPr marL="520700" marR="0" lvl="2" indent="-177800" algn="l" rtl="0">
              <a:lnSpc>
                <a:spcPct val="139958"/>
              </a:lnSpc>
              <a:spcBef>
                <a:spcPts val="0"/>
              </a:spcBef>
              <a:spcAft>
                <a:spcPts val="0"/>
              </a:spcAft>
              <a:buClr>
                <a:srgbClr val="201E1E"/>
              </a:buClr>
              <a:buSzPts val="1200"/>
              <a:buFont typeface="Arial"/>
              <a:buChar char="⚬"/>
            </a:pPr>
            <a:r>
              <a:rPr lang="en" sz="1600" b="0" i="0" u="none" strike="noStrike" cap="none" dirty="0">
                <a:solidFill>
                  <a:srgbClr val="201E1E"/>
                </a:solidFill>
                <a:latin typeface="Open Sans"/>
                <a:ea typeface="Open Sans"/>
                <a:cs typeface="Open Sans"/>
                <a:sym typeface="Open Sans"/>
              </a:rPr>
              <a:t>Why I made the shift in 2023</a:t>
            </a:r>
          </a:p>
          <a:p>
            <a:pPr marL="520700" marR="0" lvl="2" indent="-177800" algn="l" rtl="0">
              <a:lnSpc>
                <a:spcPct val="139958"/>
              </a:lnSpc>
              <a:spcBef>
                <a:spcPts val="0"/>
              </a:spcBef>
              <a:spcAft>
                <a:spcPts val="0"/>
              </a:spcAft>
              <a:buClr>
                <a:srgbClr val="201E1E"/>
              </a:buClr>
              <a:buSzPts val="1200"/>
              <a:buFont typeface="Arial"/>
              <a:buChar char="⚬"/>
            </a:pPr>
            <a:r>
              <a:rPr lang="en" sz="1600" dirty="0">
                <a:solidFill>
                  <a:srgbClr val="201E1E"/>
                </a:solidFill>
                <a:latin typeface="Open Sans"/>
                <a:ea typeface="Open Sans"/>
                <a:cs typeface="Open Sans"/>
                <a:sym typeface="Open Sans"/>
              </a:rPr>
              <a:t>Who inspired me</a:t>
            </a:r>
            <a:endParaRPr sz="1600" b="0" i="0" u="none" strike="noStrike" cap="none" dirty="0">
              <a:solidFill>
                <a:srgbClr val="000000"/>
              </a:solidFill>
              <a:latin typeface="Arial"/>
              <a:ea typeface="Arial"/>
              <a:cs typeface="Arial"/>
              <a:sym typeface="Arial"/>
            </a:endParaRPr>
          </a:p>
          <a:p>
            <a:pPr marL="520700" marR="0" lvl="2" indent="-177800" algn="l" rtl="0">
              <a:lnSpc>
                <a:spcPct val="139958"/>
              </a:lnSpc>
              <a:spcBef>
                <a:spcPts val="0"/>
              </a:spcBef>
              <a:spcAft>
                <a:spcPts val="0"/>
              </a:spcAft>
              <a:buClr>
                <a:srgbClr val="201E1E"/>
              </a:buClr>
              <a:buSzPts val="1200"/>
              <a:buFont typeface="Arial"/>
              <a:buChar char="⚬"/>
            </a:pPr>
            <a:r>
              <a:rPr lang="en-US" sz="1600" b="0" i="0" u="none" strike="noStrike" cap="none" dirty="0">
                <a:solidFill>
                  <a:srgbClr val="201E1E"/>
                </a:solidFill>
                <a:latin typeface="Open Sans"/>
                <a:ea typeface="Open Sans"/>
                <a:cs typeface="Open Sans"/>
                <a:sym typeface="Open Sans"/>
              </a:rPr>
              <a:t>The big shift</a:t>
            </a:r>
            <a:endParaRPr sz="1600" b="0" i="0" u="none" strike="noStrike" cap="none" dirty="0">
              <a:solidFill>
                <a:srgbClr val="000000"/>
              </a:solidFill>
              <a:latin typeface="Arial"/>
              <a:ea typeface="Arial"/>
              <a:cs typeface="Arial"/>
              <a:sym typeface="Arial"/>
            </a:endParaRPr>
          </a:p>
          <a:p>
            <a:pPr marL="0" marR="0" lvl="0" indent="0" algn="l" rtl="0">
              <a:lnSpc>
                <a:spcPct val="139958"/>
              </a:lnSpc>
              <a:spcBef>
                <a:spcPts val="0"/>
              </a:spcBef>
              <a:spcAft>
                <a:spcPts val="0"/>
              </a:spcAft>
              <a:buClr>
                <a:srgbClr val="000000"/>
              </a:buClr>
              <a:buSzPts val="1400"/>
              <a:buFont typeface="Arial"/>
              <a:buNone/>
            </a:pPr>
            <a:endParaRPr sz="1600" b="0" i="0" u="none" strike="noStrike" cap="none" dirty="0">
              <a:solidFill>
                <a:srgbClr val="201E1E"/>
              </a:solidFill>
              <a:latin typeface="Open Sans"/>
              <a:ea typeface="Open Sans"/>
              <a:cs typeface="Open Sans"/>
              <a:sym typeface="Open Sans"/>
            </a:endParaRPr>
          </a:p>
          <a:p>
            <a:pPr marL="254000" marR="0" lvl="1" indent="-127000" algn="l" rtl="0">
              <a:lnSpc>
                <a:spcPct val="139958"/>
              </a:lnSpc>
              <a:spcBef>
                <a:spcPts val="0"/>
              </a:spcBef>
              <a:spcAft>
                <a:spcPts val="0"/>
              </a:spcAft>
              <a:buClr>
                <a:srgbClr val="201E1E"/>
              </a:buClr>
              <a:buSzPts val="1200"/>
              <a:buFont typeface="Arial"/>
              <a:buChar char="•"/>
            </a:pPr>
            <a:r>
              <a:rPr lang="en" sz="1600" b="1" i="0" u="none" strike="noStrike" cap="none" dirty="0">
                <a:solidFill>
                  <a:srgbClr val="201E1E"/>
                </a:solidFill>
                <a:latin typeface="Open Sans"/>
                <a:ea typeface="Open Sans"/>
                <a:cs typeface="Open Sans"/>
                <a:sym typeface="Open Sans"/>
              </a:rPr>
              <a:t>Case Studies</a:t>
            </a:r>
            <a:endParaRPr sz="1600" b="0" i="0" u="none" strike="noStrike" cap="none" dirty="0">
              <a:solidFill>
                <a:srgbClr val="000000"/>
              </a:solidFill>
              <a:latin typeface="Arial"/>
              <a:ea typeface="Arial"/>
              <a:cs typeface="Arial"/>
              <a:sym typeface="Arial"/>
            </a:endParaRPr>
          </a:p>
          <a:p>
            <a:pPr marL="520700" marR="0" lvl="2" indent="-177800" algn="l" rtl="0">
              <a:lnSpc>
                <a:spcPct val="139958"/>
              </a:lnSpc>
              <a:spcBef>
                <a:spcPts val="0"/>
              </a:spcBef>
              <a:spcAft>
                <a:spcPts val="0"/>
              </a:spcAft>
              <a:buClr>
                <a:srgbClr val="201E1E"/>
              </a:buClr>
              <a:buSzPts val="1200"/>
              <a:buFont typeface="Arial"/>
              <a:buChar char="⚬"/>
            </a:pPr>
            <a:r>
              <a:rPr lang="en" sz="1600" b="0" i="0" u="none" strike="noStrike" cap="none" dirty="0">
                <a:solidFill>
                  <a:srgbClr val="201E1E"/>
                </a:solidFill>
                <a:latin typeface="Open Sans"/>
                <a:ea typeface="Open Sans"/>
                <a:cs typeface="Open Sans"/>
                <a:sym typeface="Open Sans"/>
              </a:rPr>
              <a:t>North Texas RV Park</a:t>
            </a:r>
            <a:endParaRPr sz="1600" b="0" i="0" u="none" strike="noStrike" cap="none" dirty="0">
              <a:solidFill>
                <a:srgbClr val="000000"/>
              </a:solidFill>
              <a:latin typeface="Arial"/>
              <a:ea typeface="Arial"/>
              <a:cs typeface="Arial"/>
              <a:sym typeface="Arial"/>
            </a:endParaRPr>
          </a:p>
          <a:p>
            <a:pPr marL="520700" marR="0" lvl="2" indent="-177800" algn="l" rtl="0">
              <a:lnSpc>
                <a:spcPct val="139958"/>
              </a:lnSpc>
              <a:spcBef>
                <a:spcPts val="0"/>
              </a:spcBef>
              <a:spcAft>
                <a:spcPts val="0"/>
              </a:spcAft>
              <a:buClr>
                <a:srgbClr val="201E1E"/>
              </a:buClr>
              <a:buSzPts val="1200"/>
              <a:buFont typeface="Arial"/>
              <a:buChar char="⚬"/>
            </a:pPr>
            <a:r>
              <a:rPr lang="en" sz="1600" b="0" i="0" u="none" strike="noStrike" cap="none" dirty="0">
                <a:solidFill>
                  <a:srgbClr val="201E1E"/>
                </a:solidFill>
                <a:latin typeface="Open Sans"/>
                <a:ea typeface="Open Sans"/>
                <a:cs typeface="Open Sans"/>
                <a:sym typeface="Open Sans"/>
              </a:rPr>
              <a:t>Firetower RV Park</a:t>
            </a:r>
          </a:p>
          <a:p>
            <a:pPr marL="0" marR="0" lvl="0" indent="0" algn="l" rtl="0">
              <a:lnSpc>
                <a:spcPct val="139958"/>
              </a:lnSpc>
              <a:spcBef>
                <a:spcPts val="0"/>
              </a:spcBef>
              <a:spcAft>
                <a:spcPts val="0"/>
              </a:spcAft>
              <a:buClr>
                <a:srgbClr val="000000"/>
              </a:buClr>
              <a:buSzPts val="1400"/>
              <a:buFont typeface="Arial"/>
              <a:buNone/>
            </a:pPr>
            <a:endParaRPr sz="1600" b="0" i="0" u="none" strike="noStrike" cap="none" dirty="0">
              <a:solidFill>
                <a:srgbClr val="201E1E"/>
              </a:solidFill>
              <a:latin typeface="Open Sans"/>
              <a:ea typeface="Open Sans"/>
              <a:cs typeface="Open Sans"/>
              <a:sym typeface="Open Sans"/>
            </a:endParaRPr>
          </a:p>
          <a:p>
            <a:pPr marL="254000" marR="0" lvl="1" indent="-127000" algn="l" rtl="0">
              <a:lnSpc>
                <a:spcPct val="139958"/>
              </a:lnSpc>
              <a:spcBef>
                <a:spcPts val="0"/>
              </a:spcBef>
              <a:spcAft>
                <a:spcPts val="0"/>
              </a:spcAft>
              <a:buClr>
                <a:srgbClr val="201E1E"/>
              </a:buClr>
              <a:buSzPts val="1200"/>
              <a:buFont typeface="Arial"/>
              <a:buChar char="•"/>
            </a:pPr>
            <a:r>
              <a:rPr lang="en-US" sz="1600" b="1" i="0" u="none" strike="noStrike" cap="none" dirty="0">
                <a:solidFill>
                  <a:srgbClr val="201E1E"/>
                </a:solidFill>
                <a:latin typeface="Open Sans"/>
                <a:ea typeface="Open Sans"/>
                <a:cs typeface="Open Sans"/>
                <a:sym typeface="Open Sans"/>
              </a:rPr>
              <a:t>Market Trends</a:t>
            </a:r>
            <a:endParaRPr sz="1600" b="0" i="0" u="none" strike="noStrike" cap="none" dirty="0">
              <a:solidFill>
                <a:srgbClr val="000000"/>
              </a:solidFill>
              <a:latin typeface="Arial"/>
              <a:ea typeface="Arial"/>
              <a:cs typeface="Arial"/>
              <a:sym typeface="Arial"/>
            </a:endParaRPr>
          </a:p>
          <a:p>
            <a:pPr marL="520700" marR="0" lvl="2" indent="-177800" algn="l" rtl="0">
              <a:lnSpc>
                <a:spcPct val="139958"/>
              </a:lnSpc>
              <a:spcBef>
                <a:spcPts val="0"/>
              </a:spcBef>
              <a:spcAft>
                <a:spcPts val="0"/>
              </a:spcAft>
              <a:buClr>
                <a:srgbClr val="201E1E"/>
              </a:buClr>
              <a:buSzPts val="1200"/>
              <a:buFont typeface="Arial"/>
              <a:buChar char="⚬"/>
            </a:pPr>
            <a:r>
              <a:rPr lang="en" sz="1600" dirty="0">
                <a:solidFill>
                  <a:srgbClr val="201E1E"/>
                </a:solidFill>
                <a:latin typeface="Open Sans"/>
                <a:ea typeface="Open Sans"/>
                <a:cs typeface="Open Sans"/>
                <a:sym typeface="Open Sans"/>
              </a:rPr>
              <a:t>Demand for Affordable Housing</a:t>
            </a:r>
          </a:p>
          <a:p>
            <a:pPr marL="520700" marR="0" lvl="2" indent="-177800" algn="l" rtl="0">
              <a:lnSpc>
                <a:spcPct val="139958"/>
              </a:lnSpc>
              <a:spcBef>
                <a:spcPts val="0"/>
              </a:spcBef>
              <a:spcAft>
                <a:spcPts val="0"/>
              </a:spcAft>
              <a:buClr>
                <a:srgbClr val="201E1E"/>
              </a:buClr>
              <a:buSzPts val="1200"/>
              <a:buFont typeface="Arial"/>
              <a:buChar char="⚬"/>
            </a:pPr>
            <a:r>
              <a:rPr lang="en" sz="1600" dirty="0">
                <a:solidFill>
                  <a:srgbClr val="201E1E"/>
                </a:solidFill>
                <a:latin typeface="Open Sans"/>
                <a:ea typeface="Open Sans"/>
                <a:cs typeface="Open Sans"/>
                <a:sym typeface="Open Sans"/>
              </a:rPr>
              <a:t>Marketing Strategies</a:t>
            </a:r>
            <a:endParaRPr lang="en" sz="1600" b="0" i="0" u="none" strike="noStrike" cap="none" dirty="0">
              <a:solidFill>
                <a:srgbClr val="201E1E"/>
              </a:solidFill>
              <a:latin typeface="Open Sans"/>
              <a:ea typeface="Open Sans"/>
              <a:cs typeface="Open Sans"/>
              <a:sym typeface="Open Sans"/>
            </a:endParaRPr>
          </a:p>
          <a:p>
            <a:pPr marL="520700" marR="0" lvl="2" indent="-177800" algn="l" rtl="0">
              <a:lnSpc>
                <a:spcPct val="139958"/>
              </a:lnSpc>
              <a:spcBef>
                <a:spcPts val="0"/>
              </a:spcBef>
              <a:spcAft>
                <a:spcPts val="0"/>
              </a:spcAft>
              <a:buClr>
                <a:srgbClr val="201E1E"/>
              </a:buClr>
              <a:buSzPts val="1200"/>
              <a:buFont typeface="Arial"/>
              <a:buChar char="⚬"/>
            </a:pPr>
            <a:r>
              <a:rPr lang="en" sz="1600" b="0" i="0" u="none" strike="noStrike" cap="none" dirty="0">
                <a:solidFill>
                  <a:srgbClr val="201E1E"/>
                </a:solidFill>
                <a:latin typeface="Open Sans"/>
                <a:ea typeface="Open Sans"/>
                <a:cs typeface="Open Sans"/>
                <a:sym typeface="Open Sans"/>
              </a:rPr>
              <a:t>How to Capitalize</a:t>
            </a:r>
          </a:p>
          <a:p>
            <a:pPr marL="520700" marR="0" lvl="2" indent="-177800" algn="l" rtl="0">
              <a:lnSpc>
                <a:spcPct val="139958"/>
              </a:lnSpc>
              <a:spcBef>
                <a:spcPts val="0"/>
              </a:spcBef>
              <a:spcAft>
                <a:spcPts val="0"/>
              </a:spcAft>
              <a:buClr>
                <a:srgbClr val="201E1E"/>
              </a:buClr>
              <a:buSzPts val="1200"/>
              <a:buFont typeface="Arial"/>
              <a:buChar char="⚬"/>
            </a:pPr>
            <a:endParaRPr sz="1400" b="0" i="0" u="none" strike="noStrike" cap="none" dirty="0">
              <a:solidFill>
                <a:srgbClr val="000000"/>
              </a:solidFill>
              <a:latin typeface="Arial"/>
              <a:ea typeface="Arial"/>
              <a:cs typeface="Arial"/>
              <a:sym typeface="Arial"/>
            </a:endParaRPr>
          </a:p>
        </p:txBody>
      </p:sp>
    </p:spTree>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378"/>
        <p:cNvGrpSpPr/>
        <p:nvPr/>
      </p:nvGrpSpPr>
      <p:grpSpPr>
        <a:xfrm>
          <a:off x="0" y="0"/>
          <a:ext cx="0" cy="0"/>
          <a:chOff x="0" y="0"/>
          <a:chExt cx="0" cy="0"/>
        </a:xfrm>
      </p:grpSpPr>
      <p:sp>
        <p:nvSpPr>
          <p:cNvPr id="379" name="Google Shape;379;p28"/>
          <p:cNvSpPr txBox="1"/>
          <p:nvPr/>
        </p:nvSpPr>
        <p:spPr>
          <a:xfrm>
            <a:off x="463860" y="94421"/>
            <a:ext cx="3155074" cy="534313"/>
          </a:xfrm>
          <a:prstGeom prst="rect">
            <a:avLst/>
          </a:prstGeom>
          <a:noFill/>
          <a:ln>
            <a:noFill/>
          </a:ln>
        </p:spPr>
        <p:txBody>
          <a:bodyPr spcFirstLastPara="1" wrap="square" lIns="0" tIns="0" rIns="0" bIns="0" anchor="t" anchorCtr="0">
            <a:spAutoFit/>
          </a:bodyPr>
          <a:lstStyle/>
          <a:p>
            <a:pPr marL="0" marR="0" lvl="0" indent="0" algn="l" rtl="0">
              <a:lnSpc>
                <a:spcPct val="124000"/>
              </a:lnSpc>
              <a:spcBef>
                <a:spcPts val="0"/>
              </a:spcBef>
              <a:spcAft>
                <a:spcPts val="0"/>
              </a:spcAft>
              <a:buClr>
                <a:srgbClr val="000000"/>
              </a:buClr>
              <a:buSzPts val="2800"/>
              <a:buFont typeface="Arial"/>
              <a:buNone/>
            </a:pPr>
            <a:r>
              <a:rPr lang="en" sz="2800" b="1" i="0" u="none" strike="noStrike" cap="none">
                <a:solidFill>
                  <a:srgbClr val="000000"/>
                </a:solidFill>
                <a:latin typeface="Roboto"/>
                <a:ea typeface="Roboto"/>
                <a:cs typeface="Roboto"/>
                <a:sym typeface="Roboto"/>
              </a:rPr>
              <a:t>FINDING  DEALS</a:t>
            </a:r>
            <a:endParaRPr sz="700" b="0" i="0" u="none" strike="noStrike" cap="none">
              <a:solidFill>
                <a:srgbClr val="000000"/>
              </a:solidFill>
              <a:latin typeface="Arial"/>
              <a:ea typeface="Arial"/>
              <a:cs typeface="Arial"/>
              <a:sym typeface="Arial"/>
            </a:endParaRPr>
          </a:p>
        </p:txBody>
      </p:sp>
      <p:sp>
        <p:nvSpPr>
          <p:cNvPr id="380" name="Google Shape;380;p28"/>
          <p:cNvSpPr txBox="1"/>
          <p:nvPr/>
        </p:nvSpPr>
        <p:spPr>
          <a:xfrm>
            <a:off x="292000" y="862974"/>
            <a:ext cx="3438268" cy="4093428"/>
          </a:xfrm>
          <a:prstGeom prst="rect">
            <a:avLst/>
          </a:prstGeom>
          <a:noFill/>
          <a:ln>
            <a:noFill/>
          </a:ln>
        </p:spPr>
        <p:txBody>
          <a:bodyPr spcFirstLastPara="1" wrap="square" lIns="0" tIns="0" rIns="0" bIns="0" anchor="t" anchorCtr="0">
            <a:spAutoFit/>
          </a:bodyPr>
          <a:lstStyle/>
          <a:p>
            <a:pPr marL="0" marR="0" lvl="0" indent="0" algn="l" rtl="0">
              <a:lnSpc>
                <a:spcPct val="140020"/>
              </a:lnSpc>
              <a:spcBef>
                <a:spcPts val="0"/>
              </a:spcBef>
              <a:spcAft>
                <a:spcPts val="0"/>
              </a:spcAft>
              <a:buClr>
                <a:srgbClr val="000000"/>
              </a:buClr>
              <a:buSzPts val="1000"/>
              <a:buFont typeface="Arial"/>
              <a:buNone/>
            </a:pPr>
            <a:r>
              <a:rPr lang="en" sz="1000" b="1" i="0" u="none" strike="noStrike" cap="none">
                <a:solidFill>
                  <a:srgbClr val="201E1E"/>
                </a:solidFill>
                <a:latin typeface="Open Sans"/>
                <a:ea typeface="Open Sans"/>
                <a:cs typeface="Open Sans"/>
                <a:sym typeface="Open Sans"/>
              </a:rPr>
              <a:t>Step 1: </a:t>
            </a:r>
            <a:r>
              <a:rPr lang="en" sz="1000" b="0" i="0" u="none" strike="noStrike" cap="none">
                <a:solidFill>
                  <a:srgbClr val="201E1E"/>
                </a:solidFill>
                <a:latin typeface="Open Sans"/>
                <a:ea typeface="Open Sans"/>
                <a:cs typeface="Open Sans"/>
                <a:sym typeface="Open Sans"/>
              </a:rPr>
              <a:t>Google search: “RV Park Sherman” </a:t>
            </a:r>
            <a:endParaRPr sz="700" b="0" i="0" u="none" strike="noStrike" cap="none">
              <a:solidFill>
                <a:srgbClr val="000000"/>
              </a:solidFill>
              <a:latin typeface="Arial"/>
              <a:ea typeface="Arial"/>
              <a:cs typeface="Arial"/>
              <a:sym typeface="Arial"/>
            </a:endParaRPr>
          </a:p>
          <a:p>
            <a:pPr marL="0" marR="0" lvl="0" indent="0" algn="l" rtl="0">
              <a:lnSpc>
                <a:spcPct val="140020"/>
              </a:lnSpc>
              <a:spcBef>
                <a:spcPts val="0"/>
              </a:spcBef>
              <a:spcAft>
                <a:spcPts val="0"/>
              </a:spcAft>
              <a:buClr>
                <a:srgbClr val="000000"/>
              </a:buClr>
              <a:buSzPts val="1000"/>
              <a:buFont typeface="Arial"/>
              <a:buNone/>
            </a:pPr>
            <a:r>
              <a:rPr lang="en" sz="1000" b="1" i="0" u="none" strike="noStrike" cap="none">
                <a:solidFill>
                  <a:srgbClr val="201E1E"/>
                </a:solidFill>
                <a:latin typeface="Open Sans"/>
                <a:ea typeface="Open Sans"/>
                <a:cs typeface="Open Sans"/>
                <a:sym typeface="Open Sans"/>
              </a:rPr>
              <a:t>Step 2: </a:t>
            </a:r>
            <a:r>
              <a:rPr lang="en" sz="1000" b="0" i="0" u="none" strike="noStrike" cap="none">
                <a:solidFill>
                  <a:srgbClr val="201E1E"/>
                </a:solidFill>
                <a:latin typeface="Open Sans"/>
                <a:ea typeface="Open Sans"/>
                <a:cs typeface="Open Sans"/>
                <a:sym typeface="Open Sans"/>
              </a:rPr>
              <a:t>Pick up the phone and call the park.</a:t>
            </a:r>
            <a:endParaRPr/>
          </a:p>
          <a:p>
            <a:pPr marL="0" marR="0" lvl="0" indent="0" algn="l" rtl="0">
              <a:lnSpc>
                <a:spcPct val="140020"/>
              </a:lnSpc>
              <a:spcBef>
                <a:spcPts val="0"/>
              </a:spcBef>
              <a:spcAft>
                <a:spcPts val="0"/>
              </a:spcAft>
              <a:buClr>
                <a:srgbClr val="000000"/>
              </a:buClr>
              <a:buSzPts val="1000"/>
              <a:buFont typeface="Arial"/>
              <a:buNone/>
            </a:pPr>
            <a:r>
              <a:rPr lang="en" sz="1000" b="1" i="0" u="none" strike="noStrike" cap="none">
                <a:solidFill>
                  <a:srgbClr val="201E1E"/>
                </a:solidFill>
                <a:latin typeface="Open Sans"/>
                <a:ea typeface="Open Sans"/>
                <a:cs typeface="Open Sans"/>
                <a:sym typeface="Open Sans"/>
              </a:rPr>
              <a:t>Step 3: </a:t>
            </a:r>
            <a:r>
              <a:rPr lang="en" sz="1000" b="0" i="0" u="none" strike="noStrike" cap="none">
                <a:solidFill>
                  <a:srgbClr val="201E1E"/>
                </a:solidFill>
                <a:latin typeface="Open Sans"/>
                <a:ea typeface="Open Sans"/>
                <a:cs typeface="Open Sans"/>
                <a:sym typeface="Open Sans"/>
              </a:rPr>
              <a:t>Ask questions!  </a:t>
            </a:r>
            <a:endParaRPr/>
          </a:p>
          <a:p>
            <a:pPr marL="0" marR="0" lvl="0" indent="0" algn="l" rtl="0">
              <a:lnSpc>
                <a:spcPct val="140020"/>
              </a:lnSpc>
              <a:spcBef>
                <a:spcPts val="0"/>
              </a:spcBef>
              <a:spcAft>
                <a:spcPts val="0"/>
              </a:spcAft>
              <a:buClr>
                <a:srgbClr val="000000"/>
              </a:buClr>
              <a:buSzPts val="1000"/>
              <a:buFont typeface="Arial"/>
              <a:buNone/>
            </a:pPr>
            <a:endParaRPr sz="1000" b="0" i="0" u="none" strike="noStrike" cap="none">
              <a:solidFill>
                <a:srgbClr val="201E1E"/>
              </a:solidFill>
              <a:latin typeface="Open Sans"/>
              <a:ea typeface="Open Sans"/>
              <a:cs typeface="Open Sans"/>
              <a:sym typeface="Open Sans"/>
            </a:endParaRPr>
          </a:p>
          <a:p>
            <a:pPr marL="0" marR="0" lvl="0" indent="0" algn="l" rtl="0">
              <a:lnSpc>
                <a:spcPct val="140020"/>
              </a:lnSpc>
              <a:spcBef>
                <a:spcPts val="0"/>
              </a:spcBef>
              <a:spcAft>
                <a:spcPts val="0"/>
              </a:spcAft>
              <a:buClr>
                <a:srgbClr val="000000"/>
              </a:buClr>
              <a:buSzPts val="1000"/>
              <a:buFont typeface="Arial"/>
              <a:buNone/>
            </a:pPr>
            <a:r>
              <a:rPr lang="en" sz="1000" b="0" i="0" u="none" strike="noStrike" cap="none">
                <a:solidFill>
                  <a:srgbClr val="201E1E"/>
                </a:solidFill>
                <a:latin typeface="Open Sans"/>
                <a:ea typeface="Open Sans"/>
                <a:cs typeface="Open Sans"/>
                <a:sym typeface="Open Sans"/>
              </a:rPr>
              <a:t>“I’m checking to see if you have any spots avilable?“</a:t>
            </a:r>
            <a:endParaRPr/>
          </a:p>
          <a:p>
            <a:pPr marL="0" marR="0" lvl="0" indent="0" algn="l" rtl="0">
              <a:lnSpc>
                <a:spcPct val="140020"/>
              </a:lnSpc>
              <a:spcBef>
                <a:spcPts val="0"/>
              </a:spcBef>
              <a:spcAft>
                <a:spcPts val="0"/>
              </a:spcAft>
              <a:buClr>
                <a:srgbClr val="000000"/>
              </a:buClr>
              <a:buSzPts val="1000"/>
              <a:buFont typeface="Arial"/>
              <a:buNone/>
            </a:pPr>
            <a:endParaRPr sz="1000" b="0" i="0" u="none" strike="noStrike" cap="none">
              <a:solidFill>
                <a:srgbClr val="201E1E"/>
              </a:solidFill>
              <a:latin typeface="Open Sans"/>
              <a:ea typeface="Open Sans"/>
              <a:cs typeface="Open Sans"/>
              <a:sym typeface="Open Sans"/>
            </a:endParaRPr>
          </a:p>
          <a:p>
            <a:pPr marL="0" marR="0" lvl="0" indent="0" algn="l" rtl="0">
              <a:lnSpc>
                <a:spcPct val="140020"/>
              </a:lnSpc>
              <a:spcBef>
                <a:spcPts val="0"/>
              </a:spcBef>
              <a:spcAft>
                <a:spcPts val="0"/>
              </a:spcAft>
              <a:buClr>
                <a:srgbClr val="000000"/>
              </a:buClr>
              <a:buSzPts val="1000"/>
              <a:buFont typeface="Arial"/>
              <a:buNone/>
            </a:pPr>
            <a:r>
              <a:rPr lang="en" sz="1000" b="0" i="0" u="none" strike="noStrike" cap="none">
                <a:solidFill>
                  <a:srgbClr val="201E1E"/>
                </a:solidFill>
                <a:latin typeface="Open Sans"/>
                <a:ea typeface="Open Sans"/>
                <a:cs typeface="Open Sans"/>
                <a:sym typeface="Open Sans"/>
              </a:rPr>
              <a:t>“My name is John, and I represent a cash buyer that’s needing to make another RV Park purchase in the next 60 days.  He likes this park in particular and ask me to set up a phone call with him this week.”</a:t>
            </a:r>
            <a:endParaRPr/>
          </a:p>
          <a:p>
            <a:pPr marL="0" marR="0" lvl="0" indent="0" algn="l" rtl="0">
              <a:lnSpc>
                <a:spcPct val="140020"/>
              </a:lnSpc>
              <a:spcBef>
                <a:spcPts val="0"/>
              </a:spcBef>
              <a:spcAft>
                <a:spcPts val="0"/>
              </a:spcAft>
              <a:buClr>
                <a:srgbClr val="000000"/>
              </a:buClr>
              <a:buSzPts val="1000"/>
              <a:buFont typeface="Arial"/>
              <a:buNone/>
            </a:pPr>
            <a:endParaRPr sz="1000" b="1" i="0" u="none" strike="noStrike" cap="none">
              <a:solidFill>
                <a:srgbClr val="201E1E"/>
              </a:solidFill>
              <a:latin typeface="Open Sans"/>
              <a:ea typeface="Open Sans"/>
              <a:cs typeface="Open Sans"/>
              <a:sym typeface="Open Sans"/>
            </a:endParaRPr>
          </a:p>
          <a:p>
            <a:pPr marL="0" marR="0" lvl="0" indent="0" algn="l" rtl="0">
              <a:lnSpc>
                <a:spcPct val="140020"/>
              </a:lnSpc>
              <a:spcBef>
                <a:spcPts val="0"/>
              </a:spcBef>
              <a:spcAft>
                <a:spcPts val="0"/>
              </a:spcAft>
              <a:buClr>
                <a:srgbClr val="000000"/>
              </a:buClr>
              <a:buSzPts val="1000"/>
              <a:buFont typeface="Arial"/>
              <a:buNone/>
            </a:pPr>
            <a:r>
              <a:rPr lang="en" sz="1000" b="0" i="0" u="none" strike="noStrike" cap="none">
                <a:solidFill>
                  <a:srgbClr val="201E1E"/>
                </a:solidFill>
                <a:latin typeface="Open Sans"/>
                <a:ea typeface="Open Sans"/>
                <a:cs typeface="Open Sans"/>
                <a:sym typeface="Open Sans"/>
              </a:rPr>
              <a:t>“Hi, I was wondering if you can help me out.  I have a buddy that’s looking to buy an RV park in the next 60 days in (whatever city/state you’re calling)  He’s looking to expand and has funds ready.  Would you entertain an offer?”</a:t>
            </a:r>
            <a:endParaRPr/>
          </a:p>
          <a:p>
            <a:pPr marL="0" marR="0" lvl="0" indent="0" algn="l" rtl="0">
              <a:lnSpc>
                <a:spcPct val="140020"/>
              </a:lnSpc>
              <a:spcBef>
                <a:spcPts val="0"/>
              </a:spcBef>
              <a:spcAft>
                <a:spcPts val="0"/>
              </a:spcAft>
              <a:buClr>
                <a:srgbClr val="000000"/>
              </a:buClr>
              <a:buSzPts val="1000"/>
              <a:buFont typeface="Arial"/>
              <a:buNone/>
            </a:pPr>
            <a:endParaRPr sz="1000" b="0" i="0" u="none" strike="noStrike" cap="none">
              <a:solidFill>
                <a:srgbClr val="201E1E"/>
              </a:solidFill>
              <a:latin typeface="Open Sans"/>
              <a:ea typeface="Open Sans"/>
              <a:cs typeface="Open Sans"/>
              <a:sym typeface="Open Sans"/>
            </a:endParaRPr>
          </a:p>
          <a:p>
            <a:pPr marL="0" marR="0" lvl="0" indent="0" algn="l" rtl="0">
              <a:lnSpc>
                <a:spcPct val="140020"/>
              </a:lnSpc>
              <a:spcBef>
                <a:spcPts val="0"/>
              </a:spcBef>
              <a:spcAft>
                <a:spcPts val="0"/>
              </a:spcAft>
              <a:buClr>
                <a:srgbClr val="000000"/>
              </a:buClr>
              <a:buSzPts val="1000"/>
              <a:buFont typeface="Arial"/>
              <a:buNone/>
            </a:pPr>
            <a:r>
              <a:rPr lang="en" sz="1000" b="1" i="0" u="none" strike="noStrike" cap="none">
                <a:solidFill>
                  <a:srgbClr val="201E1E"/>
                </a:solidFill>
                <a:latin typeface="Open Sans"/>
                <a:ea typeface="Open Sans"/>
                <a:cs typeface="Open Sans"/>
                <a:sym typeface="Open Sans"/>
              </a:rPr>
              <a:t>Step 4: </a:t>
            </a:r>
            <a:r>
              <a:rPr lang="en" sz="1000" b="0" i="0" u="none" strike="noStrike" cap="none">
                <a:solidFill>
                  <a:srgbClr val="201E1E"/>
                </a:solidFill>
                <a:latin typeface="Open Sans"/>
                <a:ea typeface="Open Sans"/>
                <a:cs typeface="Open Sans"/>
                <a:sym typeface="Open Sans"/>
              </a:rPr>
              <a:t>Check their websites.  Most mom and pop shops will list their name and direct phone numbers.</a:t>
            </a:r>
            <a:endParaRPr/>
          </a:p>
        </p:txBody>
      </p:sp>
      <p:sp>
        <p:nvSpPr>
          <p:cNvPr id="381" name="Google Shape;381;p28"/>
          <p:cNvSpPr/>
          <p:nvPr/>
        </p:nvSpPr>
        <p:spPr>
          <a:xfrm>
            <a:off x="292000" y="232167"/>
            <a:ext cx="139310" cy="169360"/>
          </a:xfrm>
          <a:custGeom>
            <a:avLst/>
            <a:gdLst/>
            <a:ahLst/>
            <a:cxnLst/>
            <a:rect l="l" t="t" r="r" b="b"/>
            <a:pathLst>
              <a:path w="278619" h="338720" extrusionOk="0">
                <a:moveTo>
                  <a:pt x="0" y="0"/>
                </a:moveTo>
                <a:lnTo>
                  <a:pt x="278619" y="0"/>
                </a:lnTo>
                <a:lnTo>
                  <a:pt x="278619" y="338720"/>
                </a:lnTo>
                <a:lnTo>
                  <a:pt x="0" y="338720"/>
                </a:lnTo>
                <a:lnTo>
                  <a:pt x="0" y="0"/>
                </a:lnTo>
                <a:close/>
              </a:path>
            </a:pathLst>
          </a:custGeom>
          <a:blipFill rotWithShape="1">
            <a:blip r:embed="rId3">
              <a:alphaModFix/>
            </a:blip>
            <a:stretch>
              <a:fillRect/>
            </a:stretch>
          </a:blipFill>
          <a:ln>
            <a:noFill/>
          </a:ln>
        </p:spPr>
        <p:txBody>
          <a:bodyPr/>
          <a:lstStyle/>
          <a:p>
            <a:endParaRPr lang="en-US"/>
          </a:p>
        </p:txBody>
      </p:sp>
      <p:pic>
        <p:nvPicPr>
          <p:cNvPr id="382" name="Google Shape;382;p28"/>
          <p:cNvPicPr preferRelativeResize="0"/>
          <p:nvPr/>
        </p:nvPicPr>
        <p:blipFill rotWithShape="1">
          <a:blip r:embed="rId4">
            <a:alphaModFix/>
          </a:blip>
          <a:srcRect l="8345" t="-942" r="33112" b="942"/>
          <a:stretch/>
        </p:blipFill>
        <p:spPr>
          <a:xfrm>
            <a:off x="3899795" y="-66612"/>
            <a:ext cx="5353206" cy="5210112"/>
          </a:xfrm>
          <a:prstGeom prst="rect">
            <a:avLst/>
          </a:prstGeom>
          <a:noFill/>
          <a:ln>
            <a:noFill/>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0">
                                            <p:txEl>
                                              <p:pRg st="0" end="0"/>
                                            </p:txEl>
                                          </p:spTgt>
                                        </p:tgtEl>
                                        <p:attrNameLst>
                                          <p:attrName>style.visibility</p:attrName>
                                        </p:attrNameLst>
                                      </p:cBhvr>
                                      <p:to>
                                        <p:strVal val="visible"/>
                                      </p:to>
                                    </p:set>
                                    <p:animEffect transition="in" filter="fade">
                                      <p:cBhvr>
                                        <p:cTn id="7" dur="1000"/>
                                        <p:tgtEl>
                                          <p:spTgt spid="38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80">
                                            <p:txEl>
                                              <p:pRg st="1" end="1"/>
                                            </p:txEl>
                                          </p:spTgt>
                                        </p:tgtEl>
                                        <p:attrNameLst>
                                          <p:attrName>style.visibility</p:attrName>
                                        </p:attrNameLst>
                                      </p:cBhvr>
                                      <p:to>
                                        <p:strVal val="visible"/>
                                      </p:to>
                                    </p:set>
                                    <p:animEffect transition="in" filter="fade">
                                      <p:cBhvr>
                                        <p:cTn id="10" dur="1000"/>
                                        <p:tgtEl>
                                          <p:spTgt spid="380">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80">
                                            <p:txEl>
                                              <p:pRg st="2" end="2"/>
                                            </p:txEl>
                                          </p:spTgt>
                                        </p:tgtEl>
                                        <p:attrNameLst>
                                          <p:attrName>style.visibility</p:attrName>
                                        </p:attrNameLst>
                                      </p:cBhvr>
                                      <p:to>
                                        <p:strVal val="visible"/>
                                      </p:to>
                                    </p:set>
                                    <p:animEffect transition="in" filter="fade">
                                      <p:cBhvr>
                                        <p:cTn id="13" dur="1000"/>
                                        <p:tgtEl>
                                          <p:spTgt spid="380">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80">
                                            <p:txEl>
                                              <p:pRg st="3" end="3"/>
                                            </p:txEl>
                                          </p:spTgt>
                                        </p:tgtEl>
                                        <p:attrNameLst>
                                          <p:attrName>style.visibility</p:attrName>
                                        </p:attrNameLst>
                                      </p:cBhvr>
                                      <p:to>
                                        <p:strVal val="visible"/>
                                      </p:to>
                                    </p:set>
                                    <p:animEffect transition="in" filter="fade">
                                      <p:cBhvr>
                                        <p:cTn id="16" dur="1000"/>
                                        <p:tgtEl>
                                          <p:spTgt spid="380">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80">
                                            <p:txEl>
                                              <p:pRg st="4" end="4"/>
                                            </p:txEl>
                                          </p:spTgt>
                                        </p:tgtEl>
                                        <p:attrNameLst>
                                          <p:attrName>style.visibility</p:attrName>
                                        </p:attrNameLst>
                                      </p:cBhvr>
                                      <p:to>
                                        <p:strVal val="visible"/>
                                      </p:to>
                                    </p:set>
                                    <p:animEffect transition="in" filter="fade">
                                      <p:cBhvr>
                                        <p:cTn id="19" dur="1000"/>
                                        <p:tgtEl>
                                          <p:spTgt spid="380">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80">
                                            <p:txEl>
                                              <p:pRg st="5" end="5"/>
                                            </p:txEl>
                                          </p:spTgt>
                                        </p:tgtEl>
                                        <p:attrNameLst>
                                          <p:attrName>style.visibility</p:attrName>
                                        </p:attrNameLst>
                                      </p:cBhvr>
                                      <p:to>
                                        <p:strVal val="visible"/>
                                      </p:to>
                                    </p:set>
                                    <p:animEffect transition="in" filter="fade">
                                      <p:cBhvr>
                                        <p:cTn id="22" dur="1000"/>
                                        <p:tgtEl>
                                          <p:spTgt spid="380">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80">
                                            <p:txEl>
                                              <p:pRg st="6" end="6"/>
                                            </p:txEl>
                                          </p:spTgt>
                                        </p:tgtEl>
                                        <p:attrNameLst>
                                          <p:attrName>style.visibility</p:attrName>
                                        </p:attrNameLst>
                                      </p:cBhvr>
                                      <p:to>
                                        <p:strVal val="visible"/>
                                      </p:to>
                                    </p:set>
                                    <p:animEffect transition="in" filter="fade">
                                      <p:cBhvr>
                                        <p:cTn id="25" dur="1000"/>
                                        <p:tgtEl>
                                          <p:spTgt spid="380">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80">
                                            <p:txEl>
                                              <p:pRg st="7" end="7"/>
                                            </p:txEl>
                                          </p:spTgt>
                                        </p:tgtEl>
                                        <p:attrNameLst>
                                          <p:attrName>style.visibility</p:attrName>
                                        </p:attrNameLst>
                                      </p:cBhvr>
                                      <p:to>
                                        <p:strVal val="visible"/>
                                      </p:to>
                                    </p:set>
                                    <p:animEffect transition="in" filter="fade">
                                      <p:cBhvr>
                                        <p:cTn id="28" dur="1000"/>
                                        <p:tgtEl>
                                          <p:spTgt spid="380">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80">
                                            <p:txEl>
                                              <p:pRg st="8" end="8"/>
                                            </p:txEl>
                                          </p:spTgt>
                                        </p:tgtEl>
                                        <p:attrNameLst>
                                          <p:attrName>style.visibility</p:attrName>
                                        </p:attrNameLst>
                                      </p:cBhvr>
                                      <p:to>
                                        <p:strVal val="visible"/>
                                      </p:to>
                                    </p:set>
                                    <p:animEffect transition="in" filter="fade">
                                      <p:cBhvr>
                                        <p:cTn id="31" dur="1000"/>
                                        <p:tgtEl>
                                          <p:spTgt spid="380">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80">
                                            <p:txEl>
                                              <p:pRg st="9" end="9"/>
                                            </p:txEl>
                                          </p:spTgt>
                                        </p:tgtEl>
                                        <p:attrNameLst>
                                          <p:attrName>style.visibility</p:attrName>
                                        </p:attrNameLst>
                                      </p:cBhvr>
                                      <p:to>
                                        <p:strVal val="visible"/>
                                      </p:to>
                                    </p:set>
                                    <p:animEffect transition="in" filter="fade">
                                      <p:cBhvr>
                                        <p:cTn id="34" dur="1000"/>
                                        <p:tgtEl>
                                          <p:spTgt spid="380">
                                            <p:txEl>
                                              <p:pRg st="9" end="9"/>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80">
                                            <p:txEl>
                                              <p:pRg st="10" end="10"/>
                                            </p:txEl>
                                          </p:spTgt>
                                        </p:tgtEl>
                                        <p:attrNameLst>
                                          <p:attrName>style.visibility</p:attrName>
                                        </p:attrNameLst>
                                      </p:cBhvr>
                                      <p:to>
                                        <p:strVal val="visible"/>
                                      </p:to>
                                    </p:set>
                                    <p:animEffect transition="in" filter="fade">
                                      <p:cBhvr>
                                        <p:cTn id="37" dur="1000"/>
                                        <p:tgtEl>
                                          <p:spTgt spid="380">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29"/>
          <p:cNvSpPr txBox="1"/>
          <p:nvPr/>
        </p:nvSpPr>
        <p:spPr>
          <a:xfrm>
            <a:off x="431310" y="262592"/>
            <a:ext cx="4051779" cy="534313"/>
          </a:xfrm>
          <a:prstGeom prst="rect">
            <a:avLst/>
          </a:prstGeom>
          <a:noFill/>
          <a:ln>
            <a:noFill/>
          </a:ln>
        </p:spPr>
        <p:txBody>
          <a:bodyPr spcFirstLastPara="1" wrap="square" lIns="0" tIns="0" rIns="0" bIns="0" anchor="t" anchorCtr="0">
            <a:spAutoFit/>
          </a:bodyPr>
          <a:lstStyle/>
          <a:p>
            <a:pPr marL="0" marR="0" lvl="0" indent="0" algn="l" rtl="0">
              <a:lnSpc>
                <a:spcPct val="124000"/>
              </a:lnSpc>
              <a:spcBef>
                <a:spcPts val="0"/>
              </a:spcBef>
              <a:spcAft>
                <a:spcPts val="0"/>
              </a:spcAft>
              <a:buClr>
                <a:srgbClr val="000000"/>
              </a:buClr>
              <a:buSzPts val="2800"/>
              <a:buFont typeface="Arial"/>
              <a:buNone/>
            </a:pPr>
            <a:r>
              <a:rPr lang="en" sz="2800" b="1" i="0" u="none" strike="noStrike" cap="none">
                <a:solidFill>
                  <a:srgbClr val="000000"/>
                </a:solidFill>
                <a:latin typeface="Roboto"/>
                <a:ea typeface="Roboto"/>
                <a:cs typeface="Roboto"/>
                <a:sym typeface="Roboto"/>
              </a:rPr>
              <a:t>FINDING DEALS</a:t>
            </a:r>
            <a:endParaRPr sz="700" b="0" i="0" u="none" strike="noStrike" cap="none">
              <a:solidFill>
                <a:srgbClr val="000000"/>
              </a:solidFill>
              <a:latin typeface="Arial"/>
              <a:ea typeface="Arial"/>
              <a:cs typeface="Arial"/>
              <a:sym typeface="Arial"/>
            </a:endParaRPr>
          </a:p>
        </p:txBody>
      </p:sp>
      <p:sp>
        <p:nvSpPr>
          <p:cNvPr id="388" name="Google Shape;388;p29"/>
          <p:cNvSpPr txBox="1"/>
          <p:nvPr/>
        </p:nvSpPr>
        <p:spPr>
          <a:xfrm>
            <a:off x="249610" y="1168499"/>
            <a:ext cx="2965929" cy="3016210"/>
          </a:xfrm>
          <a:prstGeom prst="rect">
            <a:avLst/>
          </a:prstGeom>
          <a:noFill/>
          <a:ln>
            <a:noFill/>
          </a:ln>
        </p:spPr>
        <p:txBody>
          <a:bodyPr spcFirstLastPara="1" wrap="square" lIns="0" tIns="0" rIns="0" bIns="0" anchor="t" anchorCtr="0">
            <a:spAutoFit/>
          </a:bodyPr>
          <a:lstStyle/>
          <a:p>
            <a:pPr marL="101600" marR="0" lvl="1" indent="0" algn="l" rtl="0">
              <a:lnSpc>
                <a:spcPct val="140020"/>
              </a:lnSpc>
              <a:spcBef>
                <a:spcPts val="0"/>
              </a:spcBef>
              <a:spcAft>
                <a:spcPts val="0"/>
              </a:spcAft>
              <a:buNone/>
            </a:pPr>
            <a:r>
              <a:rPr lang="en" sz="2000" b="1" i="0" u="none" strike="noStrike" cap="none" dirty="0">
                <a:solidFill>
                  <a:srgbClr val="201E1E"/>
                </a:solidFill>
                <a:latin typeface="Open Sans"/>
                <a:ea typeface="Open Sans"/>
                <a:cs typeface="Open Sans"/>
                <a:sym typeface="Open Sans"/>
              </a:rPr>
              <a:t>Our Criteria:</a:t>
            </a:r>
            <a:endParaRPr dirty="0"/>
          </a:p>
          <a:p>
            <a:pPr marL="101600" marR="0" lvl="1" indent="0" algn="l" rtl="0">
              <a:lnSpc>
                <a:spcPct val="140020"/>
              </a:lnSpc>
              <a:spcBef>
                <a:spcPts val="0"/>
              </a:spcBef>
              <a:spcAft>
                <a:spcPts val="0"/>
              </a:spcAft>
              <a:buNone/>
            </a:pPr>
            <a:r>
              <a:rPr lang="en" sz="2000" b="0" i="0" u="none" strike="noStrike" cap="none" dirty="0">
                <a:solidFill>
                  <a:srgbClr val="201E1E"/>
                </a:solidFill>
                <a:latin typeface="Open Sans"/>
                <a:ea typeface="Open Sans"/>
                <a:cs typeface="Open Sans"/>
                <a:sym typeface="Open Sans"/>
              </a:rPr>
              <a:t>- 20+ acres</a:t>
            </a:r>
            <a:endParaRPr dirty="0"/>
          </a:p>
          <a:p>
            <a:pPr marL="101600" marR="0" lvl="1" indent="0" algn="l" rtl="0">
              <a:lnSpc>
                <a:spcPct val="140020"/>
              </a:lnSpc>
              <a:spcBef>
                <a:spcPts val="0"/>
              </a:spcBef>
              <a:spcAft>
                <a:spcPts val="0"/>
              </a:spcAft>
              <a:buNone/>
            </a:pPr>
            <a:r>
              <a:rPr lang="en" sz="2000" b="0" i="0" u="none" strike="noStrike" cap="none" dirty="0">
                <a:solidFill>
                  <a:srgbClr val="201E1E"/>
                </a:solidFill>
                <a:latin typeface="Open Sans"/>
                <a:ea typeface="Open Sans"/>
                <a:cs typeface="Open Sans"/>
                <a:sym typeface="Open Sans"/>
              </a:rPr>
              <a:t>- 100+ pads</a:t>
            </a:r>
            <a:endParaRPr dirty="0"/>
          </a:p>
          <a:p>
            <a:pPr marL="101600" marR="0" lvl="1" indent="0" algn="l" rtl="0">
              <a:lnSpc>
                <a:spcPct val="140020"/>
              </a:lnSpc>
              <a:spcBef>
                <a:spcPts val="0"/>
              </a:spcBef>
              <a:spcAft>
                <a:spcPts val="0"/>
              </a:spcAft>
              <a:buNone/>
            </a:pPr>
            <a:r>
              <a:rPr lang="en" sz="2000" b="0" i="0" u="none" strike="noStrike" cap="none" dirty="0">
                <a:solidFill>
                  <a:srgbClr val="201E1E"/>
                </a:solidFill>
                <a:latin typeface="Open Sans"/>
                <a:ea typeface="Open Sans"/>
                <a:cs typeface="Open Sans"/>
                <a:sym typeface="Open Sans"/>
              </a:rPr>
              <a:t>- Value-Add</a:t>
            </a:r>
            <a:endParaRPr dirty="0"/>
          </a:p>
          <a:p>
            <a:pPr marL="101600" marR="0" lvl="1" indent="0" algn="l" rtl="0">
              <a:lnSpc>
                <a:spcPct val="140020"/>
              </a:lnSpc>
              <a:spcBef>
                <a:spcPts val="0"/>
              </a:spcBef>
              <a:spcAft>
                <a:spcPts val="0"/>
              </a:spcAft>
              <a:buNone/>
            </a:pPr>
            <a:r>
              <a:rPr lang="en" sz="2000" b="0" i="0" u="none" strike="noStrike" cap="none" dirty="0">
                <a:solidFill>
                  <a:srgbClr val="201E1E"/>
                </a:solidFill>
                <a:latin typeface="Open Sans"/>
                <a:ea typeface="Open Sans"/>
                <a:cs typeface="Open Sans"/>
                <a:sym typeface="Open Sans"/>
              </a:rPr>
              <a:t>- Room for Expansion</a:t>
            </a:r>
            <a:endParaRPr dirty="0"/>
          </a:p>
          <a:p>
            <a:pPr marL="101600" marR="0" lvl="1" indent="0" algn="l" rtl="0">
              <a:lnSpc>
                <a:spcPct val="140020"/>
              </a:lnSpc>
              <a:spcBef>
                <a:spcPts val="0"/>
              </a:spcBef>
              <a:spcAft>
                <a:spcPts val="0"/>
              </a:spcAft>
              <a:buNone/>
            </a:pPr>
            <a:r>
              <a:rPr lang="en" sz="2000" b="0" i="0" u="none" strike="noStrike" cap="none" dirty="0">
                <a:solidFill>
                  <a:srgbClr val="201E1E"/>
                </a:solidFill>
                <a:latin typeface="Open Sans"/>
                <a:ea typeface="Open Sans"/>
                <a:cs typeface="Open Sans"/>
                <a:sym typeface="Open Sans"/>
              </a:rPr>
              <a:t>- TX, OK, AR, AL, FL, SC,   </a:t>
            </a:r>
          </a:p>
          <a:p>
            <a:pPr marL="101600" marR="0" lvl="1" indent="0" algn="l" rtl="0">
              <a:lnSpc>
                <a:spcPct val="140020"/>
              </a:lnSpc>
              <a:spcBef>
                <a:spcPts val="0"/>
              </a:spcBef>
              <a:spcAft>
                <a:spcPts val="0"/>
              </a:spcAft>
              <a:buNone/>
            </a:pPr>
            <a:r>
              <a:rPr lang="en" sz="2000" b="0" i="0" u="none" strike="noStrike" cap="none" dirty="0">
                <a:solidFill>
                  <a:srgbClr val="201E1E"/>
                </a:solidFill>
                <a:latin typeface="Open Sans"/>
                <a:ea typeface="Open Sans"/>
                <a:cs typeface="Open Sans"/>
                <a:sym typeface="Open Sans"/>
              </a:rPr>
              <a:t>NC, GA, MO, and UT </a:t>
            </a:r>
            <a:endParaRPr sz="2000" b="0" i="0" u="none" strike="noStrike" cap="none" dirty="0">
              <a:solidFill>
                <a:srgbClr val="000000"/>
              </a:solidFill>
              <a:latin typeface="Arial"/>
              <a:ea typeface="Arial"/>
              <a:cs typeface="Arial"/>
              <a:sym typeface="Arial"/>
            </a:endParaRPr>
          </a:p>
        </p:txBody>
      </p:sp>
      <p:sp>
        <p:nvSpPr>
          <p:cNvPr id="389" name="Google Shape;389;p29"/>
          <p:cNvSpPr/>
          <p:nvPr/>
        </p:nvSpPr>
        <p:spPr>
          <a:xfrm>
            <a:off x="292000" y="232167"/>
            <a:ext cx="139310" cy="169360"/>
          </a:xfrm>
          <a:custGeom>
            <a:avLst/>
            <a:gdLst/>
            <a:ahLst/>
            <a:cxnLst/>
            <a:rect l="l" t="t" r="r" b="b"/>
            <a:pathLst>
              <a:path w="278619" h="338720" extrusionOk="0">
                <a:moveTo>
                  <a:pt x="0" y="0"/>
                </a:moveTo>
                <a:lnTo>
                  <a:pt x="278619" y="0"/>
                </a:lnTo>
                <a:lnTo>
                  <a:pt x="278619" y="338720"/>
                </a:lnTo>
                <a:lnTo>
                  <a:pt x="0" y="338720"/>
                </a:lnTo>
                <a:lnTo>
                  <a:pt x="0" y="0"/>
                </a:lnTo>
                <a:close/>
              </a:path>
            </a:pathLst>
          </a:custGeom>
          <a:blipFill rotWithShape="1">
            <a:blip r:embed="rId3">
              <a:alphaModFix/>
            </a:blip>
            <a:stretch>
              <a:fillRect/>
            </a:stretch>
          </a:blipFill>
          <a:ln>
            <a:noFill/>
          </a:ln>
        </p:spPr>
        <p:txBody>
          <a:bodyPr/>
          <a:lstStyle/>
          <a:p>
            <a:endParaRPr lang="en-US"/>
          </a:p>
        </p:txBody>
      </p:sp>
      <p:pic>
        <p:nvPicPr>
          <p:cNvPr id="390" name="Google Shape;390;p29"/>
          <p:cNvPicPr preferRelativeResize="0"/>
          <p:nvPr/>
        </p:nvPicPr>
        <p:blipFill rotWithShape="1">
          <a:blip r:embed="rId4">
            <a:alphaModFix/>
          </a:blip>
          <a:srcRect l="15110"/>
          <a:stretch/>
        </p:blipFill>
        <p:spPr>
          <a:xfrm>
            <a:off x="3603099" y="0"/>
            <a:ext cx="5819460" cy="5143500"/>
          </a:xfrm>
          <a:prstGeom prst="rect">
            <a:avLst/>
          </a:prstGeom>
          <a:noFill/>
          <a:ln>
            <a:noFill/>
          </a:ln>
        </p:spPr>
      </p:pic>
    </p:spTree>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Shape 394"/>
        <p:cNvGrpSpPr/>
        <p:nvPr/>
      </p:nvGrpSpPr>
      <p:grpSpPr>
        <a:xfrm>
          <a:off x="0" y="0"/>
          <a:ext cx="0" cy="0"/>
          <a:chOff x="0" y="0"/>
          <a:chExt cx="0" cy="0"/>
        </a:xfrm>
      </p:grpSpPr>
      <p:sp>
        <p:nvSpPr>
          <p:cNvPr id="395" name="Google Shape;395;p30"/>
          <p:cNvSpPr txBox="1"/>
          <p:nvPr/>
        </p:nvSpPr>
        <p:spPr>
          <a:xfrm>
            <a:off x="919833" y="1504797"/>
            <a:ext cx="3652167" cy="2133906"/>
          </a:xfrm>
          <a:prstGeom prst="rect">
            <a:avLst/>
          </a:prstGeom>
          <a:noFill/>
          <a:ln>
            <a:noFill/>
          </a:ln>
        </p:spPr>
        <p:txBody>
          <a:bodyPr spcFirstLastPara="1" wrap="square" lIns="0" tIns="0" rIns="0" bIns="0" anchor="t" anchorCtr="0">
            <a:spAutoFit/>
          </a:bodyPr>
          <a:lstStyle/>
          <a:p>
            <a:pPr marL="0" marR="0" lvl="0" indent="0" algn="l" rtl="0">
              <a:lnSpc>
                <a:spcPct val="124000"/>
              </a:lnSpc>
              <a:spcBef>
                <a:spcPts val="0"/>
              </a:spcBef>
              <a:spcAft>
                <a:spcPts val="0"/>
              </a:spcAft>
              <a:buClr>
                <a:srgbClr val="000000"/>
              </a:buClr>
              <a:buSzPts val="3600"/>
              <a:buFont typeface="Arial"/>
              <a:buNone/>
            </a:pPr>
            <a:r>
              <a:rPr lang="en" sz="3600" b="1" i="0" u="none" strike="noStrike" cap="none">
                <a:solidFill>
                  <a:srgbClr val="000000"/>
                </a:solidFill>
                <a:latin typeface="Roboto"/>
                <a:ea typeface="Roboto"/>
                <a:cs typeface="Roboto"/>
                <a:sym typeface="Roboto"/>
              </a:rPr>
              <a:t>SCAN TO GET SLIDES AND PITCH DECKS</a:t>
            </a:r>
            <a:endParaRPr sz="700" b="0" i="0" u="none" strike="noStrike" cap="none">
              <a:solidFill>
                <a:srgbClr val="000000"/>
              </a:solidFill>
              <a:latin typeface="Arial"/>
              <a:ea typeface="Arial"/>
              <a:cs typeface="Arial"/>
              <a:sym typeface="Arial"/>
            </a:endParaRPr>
          </a:p>
        </p:txBody>
      </p:sp>
      <p:sp>
        <p:nvSpPr>
          <p:cNvPr id="396" name="Google Shape;396;p30"/>
          <p:cNvSpPr/>
          <p:nvPr/>
        </p:nvSpPr>
        <p:spPr>
          <a:xfrm>
            <a:off x="292000" y="232167"/>
            <a:ext cx="139310" cy="169360"/>
          </a:xfrm>
          <a:custGeom>
            <a:avLst/>
            <a:gdLst/>
            <a:ahLst/>
            <a:cxnLst/>
            <a:rect l="l" t="t" r="r" b="b"/>
            <a:pathLst>
              <a:path w="278619" h="338720" extrusionOk="0">
                <a:moveTo>
                  <a:pt x="0" y="0"/>
                </a:moveTo>
                <a:lnTo>
                  <a:pt x="278619" y="0"/>
                </a:lnTo>
                <a:lnTo>
                  <a:pt x="278619" y="338720"/>
                </a:lnTo>
                <a:lnTo>
                  <a:pt x="0" y="338720"/>
                </a:lnTo>
                <a:lnTo>
                  <a:pt x="0" y="0"/>
                </a:lnTo>
                <a:close/>
              </a:path>
            </a:pathLst>
          </a:custGeom>
          <a:blipFill rotWithShape="1">
            <a:blip r:embed="rId3">
              <a:alphaModFix/>
            </a:blip>
            <a:stretch>
              <a:fillRect/>
            </a:stretch>
          </a:blipFill>
          <a:ln>
            <a:noFill/>
          </a:ln>
        </p:spPr>
        <p:txBody>
          <a:bodyPr/>
          <a:lstStyle/>
          <a:p>
            <a:endParaRPr lang="en-US"/>
          </a:p>
        </p:txBody>
      </p:sp>
      <p:sp>
        <p:nvSpPr>
          <p:cNvPr id="397" name="Google Shape;397;p30"/>
          <p:cNvSpPr txBox="1"/>
          <p:nvPr/>
        </p:nvSpPr>
        <p:spPr>
          <a:xfrm>
            <a:off x="514350" y="262592"/>
            <a:ext cx="808576" cy="129266"/>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600"/>
              <a:buFont typeface="Arial"/>
              <a:buNone/>
            </a:pPr>
            <a:r>
              <a:rPr lang="en" sz="600" b="0" i="0" u="none" strike="noStrike" cap="none">
                <a:solidFill>
                  <a:srgbClr val="FFFFFF"/>
                </a:solidFill>
                <a:latin typeface="Open Sans"/>
                <a:ea typeface="Open Sans"/>
                <a:cs typeface="Open Sans"/>
                <a:sym typeface="Open Sans"/>
              </a:rPr>
              <a:t>Slford &amp; Co.</a:t>
            </a:r>
            <a:endParaRPr sz="700" b="0" i="0" u="none" strike="noStrike" cap="none">
              <a:solidFill>
                <a:srgbClr val="000000"/>
              </a:solidFill>
              <a:latin typeface="Arial"/>
              <a:ea typeface="Arial"/>
              <a:cs typeface="Arial"/>
              <a:sym typeface="Arial"/>
            </a:endParaRPr>
          </a:p>
        </p:txBody>
      </p:sp>
      <p:pic>
        <p:nvPicPr>
          <p:cNvPr id="398" name="Google Shape;398;p30"/>
          <p:cNvPicPr preferRelativeResize="0"/>
          <p:nvPr/>
        </p:nvPicPr>
        <p:blipFill rotWithShape="1">
          <a:blip r:embed="rId4">
            <a:alphaModFix/>
          </a:blip>
          <a:srcRect/>
          <a:stretch/>
        </p:blipFill>
        <p:spPr>
          <a:xfrm>
            <a:off x="5208102" y="1145127"/>
            <a:ext cx="2848400" cy="2853249"/>
          </a:xfrm>
          <a:prstGeom prst="rect">
            <a:avLst/>
          </a:prstGeom>
          <a:noFill/>
          <a:ln>
            <a:noFill/>
          </a:ln>
        </p:spPr>
      </p:pic>
      <p:sp>
        <p:nvSpPr>
          <p:cNvPr id="399" name="Google Shape;399;p30"/>
          <p:cNvSpPr txBox="1">
            <a:spLocks noGrp="1"/>
          </p:cNvSpPr>
          <p:nvPr>
            <p:ph type="sldNum" idx="12"/>
          </p:nvPr>
        </p:nvSpPr>
        <p:spPr>
          <a:xfrm>
            <a:off x="7751550" y="191175"/>
            <a:ext cx="1066800" cy="182700"/>
          </a:xfrm>
          <a:prstGeom prst="rect">
            <a:avLst/>
          </a:prstGeom>
          <a:noFill/>
          <a:ln>
            <a:noFill/>
          </a:ln>
        </p:spPr>
        <p:txBody>
          <a:bodyPr spcFirstLastPara="1" wrap="square" lIns="45725" tIns="22850" rIns="45725" bIns="22850" anchor="ctr" anchorCtr="0">
            <a:noAutofit/>
          </a:bodyPr>
          <a:lstStyle/>
          <a:p>
            <a:pPr marL="0" lvl="0" indent="0" algn="r" rtl="0">
              <a:lnSpc>
                <a:spcPct val="100000"/>
              </a:lnSpc>
              <a:spcBef>
                <a:spcPts val="0"/>
              </a:spcBef>
              <a:spcAft>
                <a:spcPts val="0"/>
              </a:spcAft>
              <a:buSzPts val="1000"/>
              <a:buNone/>
            </a:pPr>
            <a:fld id="{00000000-1234-1234-1234-123412341234}" type="slidenum">
              <a:rPr lang="en" sz="1000">
                <a:solidFill>
                  <a:schemeClr val="dk1"/>
                </a:solidFill>
              </a:rPr>
              <a:t>32</a:t>
            </a:fld>
            <a:endParaRPr sz="1000">
              <a:solidFill>
                <a:schemeClr val="dk1"/>
              </a:solidFill>
            </a:endParaRPr>
          </a:p>
        </p:txBody>
      </p:sp>
    </p:spTree>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Shape 403"/>
        <p:cNvGrpSpPr/>
        <p:nvPr/>
      </p:nvGrpSpPr>
      <p:grpSpPr>
        <a:xfrm>
          <a:off x="0" y="0"/>
          <a:ext cx="0" cy="0"/>
          <a:chOff x="0" y="0"/>
          <a:chExt cx="0" cy="0"/>
        </a:xfrm>
      </p:grpSpPr>
      <p:sp>
        <p:nvSpPr>
          <p:cNvPr id="404" name="Google Shape;404;g26583bfcd6c_4_1"/>
          <p:cNvSpPr txBox="1"/>
          <p:nvPr/>
        </p:nvSpPr>
        <p:spPr>
          <a:xfrm>
            <a:off x="1418900" y="906525"/>
            <a:ext cx="5448900" cy="3626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600" b="1">
                <a:solidFill>
                  <a:schemeClr val="accent1"/>
                </a:solidFill>
                <a:latin typeface="Calibri"/>
                <a:ea typeface="Calibri"/>
                <a:cs typeface="Calibri"/>
                <a:sym typeface="Calibri"/>
              </a:rPr>
              <a:t>Send Deals To:</a:t>
            </a:r>
            <a:br>
              <a:rPr lang="en" sz="5600" b="1">
                <a:solidFill>
                  <a:schemeClr val="accent1"/>
                </a:solidFill>
                <a:latin typeface="Calibri"/>
                <a:ea typeface="Calibri"/>
                <a:cs typeface="Calibri"/>
                <a:sym typeface="Calibri"/>
              </a:rPr>
            </a:br>
            <a:r>
              <a:rPr lang="en" sz="5600" b="1">
                <a:solidFill>
                  <a:schemeClr val="accent1"/>
                </a:solidFill>
                <a:latin typeface="Calibri"/>
                <a:ea typeface="Calibri"/>
                <a:cs typeface="Calibri"/>
                <a:sym typeface="Calibri"/>
              </a:rPr>
              <a:t>IG</a:t>
            </a:r>
            <a:endParaRPr sz="5600" b="1">
              <a:solidFill>
                <a:schemeClr val="accent1"/>
              </a:solidFill>
              <a:latin typeface="Calibri"/>
              <a:ea typeface="Calibri"/>
              <a:cs typeface="Calibri"/>
              <a:sym typeface="Calibri"/>
            </a:endParaRPr>
          </a:p>
          <a:p>
            <a:pPr marL="0" lvl="0" indent="0" algn="ctr" rtl="0">
              <a:spcBef>
                <a:spcPts val="0"/>
              </a:spcBef>
              <a:spcAft>
                <a:spcPts val="0"/>
              </a:spcAft>
              <a:buNone/>
            </a:pPr>
            <a:r>
              <a:rPr lang="en" sz="5600" b="1">
                <a:solidFill>
                  <a:schemeClr val="accent1"/>
                </a:solidFill>
                <a:latin typeface="Calibri"/>
                <a:ea typeface="Calibri"/>
                <a:cs typeface="Calibri"/>
                <a:sym typeface="Calibri"/>
              </a:rPr>
              <a:t>@tang.wynn</a:t>
            </a:r>
            <a:endParaRPr sz="5600" b="1">
              <a:solidFill>
                <a:schemeClr val="accent1"/>
              </a:solidFill>
              <a:latin typeface="Calibri"/>
              <a:ea typeface="Calibri"/>
              <a:cs typeface="Calibri"/>
              <a:sym typeface="Calibri"/>
            </a:endParaRPr>
          </a:p>
        </p:txBody>
      </p:sp>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Shape 152"/>
        <p:cNvGrpSpPr/>
        <p:nvPr/>
      </p:nvGrpSpPr>
      <p:grpSpPr>
        <a:xfrm>
          <a:off x="0" y="0"/>
          <a:ext cx="0" cy="0"/>
          <a:chOff x="0" y="0"/>
          <a:chExt cx="0" cy="0"/>
        </a:xfrm>
      </p:grpSpPr>
      <p:pic>
        <p:nvPicPr>
          <p:cNvPr id="153" name="Google Shape;153;p4"/>
          <p:cNvPicPr preferRelativeResize="0"/>
          <p:nvPr/>
        </p:nvPicPr>
        <p:blipFill rotWithShape="1">
          <a:blip r:embed="rId3">
            <a:alphaModFix amt="26000"/>
          </a:blip>
          <a:srcRect t="16318" b="16317"/>
          <a:stretch/>
        </p:blipFill>
        <p:spPr>
          <a:xfrm>
            <a:off x="514350" y="514350"/>
            <a:ext cx="8115300" cy="4114800"/>
          </a:xfrm>
          <a:prstGeom prst="rect">
            <a:avLst/>
          </a:prstGeom>
          <a:noFill/>
          <a:ln>
            <a:noFill/>
          </a:ln>
        </p:spPr>
      </p:pic>
      <p:sp>
        <p:nvSpPr>
          <p:cNvPr id="154" name="Google Shape;154;p4"/>
          <p:cNvSpPr txBox="1"/>
          <p:nvPr/>
        </p:nvSpPr>
        <p:spPr>
          <a:xfrm>
            <a:off x="1004323" y="1974593"/>
            <a:ext cx="7135355" cy="1070489"/>
          </a:xfrm>
          <a:prstGeom prst="rect">
            <a:avLst/>
          </a:prstGeom>
          <a:noFill/>
          <a:ln>
            <a:noFill/>
          </a:ln>
        </p:spPr>
        <p:txBody>
          <a:bodyPr spcFirstLastPara="1" wrap="square" lIns="0" tIns="0" rIns="0" bIns="0" anchor="t" anchorCtr="0">
            <a:spAutoFit/>
          </a:bodyPr>
          <a:lstStyle/>
          <a:p>
            <a:pPr marL="0" marR="0" lvl="0" indent="0" algn="ctr" rtl="0">
              <a:lnSpc>
                <a:spcPct val="140004"/>
              </a:lnSpc>
              <a:spcBef>
                <a:spcPts val="0"/>
              </a:spcBef>
              <a:spcAft>
                <a:spcPts val="0"/>
              </a:spcAft>
              <a:buClr>
                <a:srgbClr val="000000"/>
              </a:buClr>
              <a:buSzPts val="6200"/>
              <a:buFont typeface="Arial"/>
              <a:buNone/>
            </a:pPr>
            <a:r>
              <a:rPr lang="en" sz="6200" b="1" i="0" u="none" strike="noStrike" cap="none" dirty="0">
                <a:solidFill>
                  <a:srgbClr val="FFFFFF"/>
                </a:solidFill>
                <a:latin typeface="Roboto"/>
                <a:ea typeface="Roboto"/>
                <a:cs typeface="Roboto"/>
                <a:sym typeface="Roboto"/>
              </a:rPr>
              <a:t>WHY RV PARKS?</a:t>
            </a:r>
            <a:endParaRPr sz="700" b="0" i="0" u="none" strike="noStrike" cap="none" dirty="0">
              <a:solidFill>
                <a:srgbClr val="000000"/>
              </a:solidFill>
              <a:latin typeface="Arial"/>
              <a:ea typeface="Arial"/>
              <a:cs typeface="Arial"/>
              <a:sym typeface="Arial"/>
            </a:endParaRPr>
          </a:p>
        </p:txBody>
      </p:sp>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5"/>
          <p:cNvPicPr preferRelativeResize="0"/>
          <p:nvPr/>
        </p:nvPicPr>
        <p:blipFill rotWithShape="1">
          <a:blip r:embed="rId3">
            <a:alphaModFix/>
          </a:blip>
          <a:srcRect l="15336" r="12037"/>
          <a:stretch/>
        </p:blipFill>
        <p:spPr>
          <a:xfrm>
            <a:off x="0" y="0"/>
            <a:ext cx="4891384" cy="5143500"/>
          </a:xfrm>
          <a:prstGeom prst="rect">
            <a:avLst/>
          </a:prstGeom>
          <a:noFill/>
          <a:ln>
            <a:noFill/>
          </a:ln>
        </p:spPr>
      </p:pic>
      <p:sp>
        <p:nvSpPr>
          <p:cNvPr id="160" name="Google Shape;160;p5"/>
          <p:cNvSpPr txBox="1"/>
          <p:nvPr/>
        </p:nvSpPr>
        <p:spPr>
          <a:xfrm>
            <a:off x="5109252" y="513932"/>
            <a:ext cx="3875355" cy="4265783"/>
          </a:xfrm>
          <a:prstGeom prst="rect">
            <a:avLst/>
          </a:prstGeom>
          <a:noFill/>
          <a:ln>
            <a:noFill/>
          </a:ln>
        </p:spPr>
        <p:txBody>
          <a:bodyPr spcFirstLastPara="1" wrap="square" lIns="0" tIns="0" rIns="0" bIns="0" anchor="t" anchorCtr="0">
            <a:spAutoFit/>
          </a:bodyPr>
          <a:lstStyle/>
          <a:p>
            <a:pPr marL="101600" marR="0" lvl="1" indent="0" algn="l" rtl="0">
              <a:lnSpc>
                <a:spcPct val="140020"/>
              </a:lnSpc>
              <a:spcBef>
                <a:spcPts val="0"/>
              </a:spcBef>
              <a:spcAft>
                <a:spcPts val="0"/>
              </a:spcAft>
              <a:buNone/>
            </a:pPr>
            <a:r>
              <a:rPr lang="en" sz="1800" b="1" i="0" u="none" strike="noStrike" cap="none" dirty="0">
                <a:solidFill>
                  <a:srgbClr val="201E1E"/>
                </a:solidFill>
                <a:latin typeface="Open Sans"/>
                <a:ea typeface="Open Sans"/>
                <a:cs typeface="Open Sans"/>
                <a:sym typeface="Open Sans"/>
              </a:rPr>
              <a:t>What was happening in the </a:t>
            </a:r>
            <a:endParaRPr dirty="0"/>
          </a:p>
          <a:p>
            <a:pPr marL="101600" marR="0" lvl="1" indent="0" algn="l" rtl="0">
              <a:lnSpc>
                <a:spcPct val="140020"/>
              </a:lnSpc>
              <a:spcBef>
                <a:spcPts val="0"/>
              </a:spcBef>
              <a:spcAft>
                <a:spcPts val="0"/>
              </a:spcAft>
              <a:buNone/>
            </a:pPr>
            <a:r>
              <a:rPr lang="en" sz="1800" b="1" i="0" u="none" strike="noStrike" cap="none" dirty="0">
                <a:solidFill>
                  <a:srgbClr val="201E1E"/>
                </a:solidFill>
                <a:latin typeface="Open Sans"/>
                <a:ea typeface="Open Sans"/>
                <a:cs typeface="Open Sans"/>
                <a:sym typeface="Open Sans"/>
              </a:rPr>
              <a:t>Real Estate market in 2021-2022?</a:t>
            </a:r>
            <a:endParaRPr dirty="0"/>
          </a:p>
          <a:p>
            <a:pPr marL="101600" marR="0" lvl="1" indent="0" algn="l" rtl="0">
              <a:lnSpc>
                <a:spcPct val="140020"/>
              </a:lnSpc>
              <a:spcBef>
                <a:spcPts val="0"/>
              </a:spcBef>
              <a:spcAft>
                <a:spcPts val="0"/>
              </a:spcAft>
              <a:buNone/>
            </a:pPr>
            <a:r>
              <a:rPr lang="en" sz="1800" b="0" i="0" u="none" strike="noStrike" cap="none" dirty="0">
                <a:solidFill>
                  <a:srgbClr val="201E1E"/>
                </a:solidFill>
                <a:latin typeface="Open Sans"/>
                <a:ea typeface="Open Sans"/>
                <a:cs typeface="Open Sans"/>
                <a:sym typeface="Open Sans"/>
              </a:rPr>
              <a:t>The market was going </a:t>
            </a:r>
            <a:r>
              <a:rPr lang="en" sz="1800" b="1" i="0" u="sng" strike="noStrike" cap="none" dirty="0">
                <a:solidFill>
                  <a:srgbClr val="201E1E"/>
                </a:solidFill>
                <a:latin typeface="Open Sans"/>
                <a:ea typeface="Open Sans"/>
                <a:cs typeface="Open Sans"/>
                <a:sym typeface="Open Sans"/>
              </a:rPr>
              <a:t>NUTS! </a:t>
            </a:r>
            <a:endParaRPr dirty="0"/>
          </a:p>
          <a:p>
            <a:pPr marL="101600" marR="0" lvl="1" indent="0" algn="l" rtl="0">
              <a:lnSpc>
                <a:spcPct val="140020"/>
              </a:lnSpc>
              <a:spcBef>
                <a:spcPts val="0"/>
              </a:spcBef>
              <a:spcAft>
                <a:spcPts val="0"/>
              </a:spcAft>
              <a:buNone/>
            </a:pPr>
            <a:endParaRPr sz="1800" b="0" i="0" u="none" strike="noStrike" cap="none" dirty="0">
              <a:solidFill>
                <a:srgbClr val="201E1E"/>
              </a:solidFill>
              <a:latin typeface="Open Sans"/>
              <a:ea typeface="Open Sans"/>
              <a:cs typeface="Open Sans"/>
              <a:sym typeface="Open Sans"/>
            </a:endParaRPr>
          </a:p>
          <a:p>
            <a:pPr marL="101600" marR="0" lvl="1" indent="0" algn="l" rtl="0">
              <a:lnSpc>
                <a:spcPct val="140020"/>
              </a:lnSpc>
              <a:spcBef>
                <a:spcPts val="0"/>
              </a:spcBef>
              <a:spcAft>
                <a:spcPts val="0"/>
              </a:spcAft>
              <a:buNone/>
            </a:pPr>
            <a:r>
              <a:rPr lang="en" sz="1800" b="1" i="0" u="none" strike="noStrike" cap="none" dirty="0">
                <a:solidFill>
                  <a:srgbClr val="201E1E"/>
                </a:solidFill>
                <a:latin typeface="Open Sans"/>
                <a:ea typeface="Open Sans"/>
                <a:cs typeface="Open Sans"/>
                <a:sym typeface="Open Sans"/>
              </a:rPr>
              <a:t>What was the cause?</a:t>
            </a:r>
            <a:endParaRPr dirty="0"/>
          </a:p>
          <a:p>
            <a:pPr marL="387350" marR="0" lvl="1" indent="-285750" algn="l" rtl="0">
              <a:lnSpc>
                <a:spcPct val="140020"/>
              </a:lnSpc>
              <a:spcBef>
                <a:spcPts val="0"/>
              </a:spcBef>
              <a:spcAft>
                <a:spcPts val="0"/>
              </a:spcAft>
              <a:buClr>
                <a:srgbClr val="201E1E"/>
              </a:buClr>
              <a:buSzPts val="1000"/>
              <a:buFont typeface="Noto Sans Symbols"/>
              <a:buChar char="✔"/>
            </a:pPr>
            <a:r>
              <a:rPr lang="en" sz="1800" b="0" i="0" u="none" strike="noStrike" cap="none" dirty="0">
                <a:solidFill>
                  <a:srgbClr val="201E1E"/>
                </a:solidFill>
                <a:latin typeface="Open Sans"/>
                <a:ea typeface="Open Sans"/>
                <a:cs typeface="Open Sans"/>
                <a:sym typeface="Open Sans"/>
              </a:rPr>
              <a:t>Low Interest Rates</a:t>
            </a:r>
            <a:endParaRPr dirty="0"/>
          </a:p>
          <a:p>
            <a:pPr marL="387350" marR="0" lvl="1" indent="-285750" algn="l" rtl="0">
              <a:lnSpc>
                <a:spcPct val="140020"/>
              </a:lnSpc>
              <a:spcBef>
                <a:spcPts val="0"/>
              </a:spcBef>
              <a:spcAft>
                <a:spcPts val="0"/>
              </a:spcAft>
              <a:buClr>
                <a:srgbClr val="201E1E"/>
              </a:buClr>
              <a:buSzPts val="1000"/>
              <a:buFont typeface="Noto Sans Symbols"/>
              <a:buChar char="✔"/>
            </a:pPr>
            <a:r>
              <a:rPr lang="en" sz="1800" b="0" i="0" u="none" strike="noStrike" cap="none" dirty="0">
                <a:solidFill>
                  <a:srgbClr val="201E1E"/>
                </a:solidFill>
                <a:latin typeface="Open Sans"/>
                <a:ea typeface="Open Sans"/>
                <a:cs typeface="Open Sans"/>
                <a:sym typeface="Open Sans"/>
              </a:rPr>
              <a:t>Pandemic-Driven Demand</a:t>
            </a:r>
            <a:endParaRPr dirty="0"/>
          </a:p>
          <a:p>
            <a:pPr marL="387350" marR="0" lvl="1" indent="-285750" algn="l" rtl="0">
              <a:lnSpc>
                <a:spcPct val="140020"/>
              </a:lnSpc>
              <a:spcBef>
                <a:spcPts val="0"/>
              </a:spcBef>
              <a:spcAft>
                <a:spcPts val="0"/>
              </a:spcAft>
              <a:buClr>
                <a:srgbClr val="201E1E"/>
              </a:buClr>
              <a:buSzPts val="1000"/>
              <a:buFont typeface="Noto Sans Symbols"/>
              <a:buChar char="✔"/>
            </a:pPr>
            <a:r>
              <a:rPr lang="en" sz="1800" b="0" i="0" u="none" strike="noStrike" cap="none" dirty="0">
                <a:solidFill>
                  <a:srgbClr val="201E1E"/>
                </a:solidFill>
                <a:latin typeface="Open Sans"/>
                <a:ea typeface="Open Sans"/>
                <a:cs typeface="Open Sans"/>
                <a:sym typeface="Open Sans"/>
              </a:rPr>
              <a:t>Limited Housing Supply</a:t>
            </a:r>
            <a:endParaRPr dirty="0"/>
          </a:p>
          <a:p>
            <a:pPr marL="387350" marR="0" lvl="1" indent="-285750" algn="l" rtl="0">
              <a:lnSpc>
                <a:spcPct val="140020"/>
              </a:lnSpc>
              <a:spcBef>
                <a:spcPts val="0"/>
              </a:spcBef>
              <a:spcAft>
                <a:spcPts val="0"/>
              </a:spcAft>
              <a:buClr>
                <a:srgbClr val="201E1E"/>
              </a:buClr>
              <a:buSzPts val="1000"/>
              <a:buFont typeface="Noto Sans Symbols"/>
              <a:buChar char="✔"/>
            </a:pPr>
            <a:r>
              <a:rPr lang="en" sz="1800" b="0" i="0" u="none" strike="noStrike" cap="none" dirty="0">
                <a:solidFill>
                  <a:srgbClr val="201E1E"/>
                </a:solidFill>
                <a:latin typeface="Open Sans"/>
                <a:ea typeface="Open Sans"/>
                <a:cs typeface="Open Sans"/>
                <a:sym typeface="Open Sans"/>
              </a:rPr>
              <a:t>Government Stimulus</a:t>
            </a:r>
            <a:endParaRPr dirty="0"/>
          </a:p>
          <a:p>
            <a:pPr marL="387350" marR="0" lvl="1" indent="-285750" algn="l" rtl="0">
              <a:lnSpc>
                <a:spcPct val="140020"/>
              </a:lnSpc>
              <a:spcBef>
                <a:spcPts val="0"/>
              </a:spcBef>
              <a:spcAft>
                <a:spcPts val="0"/>
              </a:spcAft>
              <a:buClr>
                <a:srgbClr val="201E1E"/>
              </a:buClr>
              <a:buSzPts val="1000"/>
              <a:buFont typeface="Noto Sans Symbols"/>
              <a:buChar char="✔"/>
            </a:pPr>
            <a:r>
              <a:rPr lang="en" sz="1800" b="0" i="0" u="none" strike="noStrike" cap="none" dirty="0">
                <a:solidFill>
                  <a:srgbClr val="201E1E"/>
                </a:solidFill>
                <a:latin typeface="Open Sans"/>
                <a:ea typeface="Open Sans"/>
                <a:cs typeface="Open Sans"/>
                <a:sym typeface="Open Sans"/>
              </a:rPr>
              <a:t>Favorable Demographics</a:t>
            </a:r>
            <a:endParaRPr dirty="0"/>
          </a:p>
          <a:p>
            <a:pPr marL="387350" marR="0" lvl="1" indent="-285750" algn="l" rtl="0">
              <a:lnSpc>
                <a:spcPct val="140020"/>
              </a:lnSpc>
              <a:spcBef>
                <a:spcPts val="0"/>
              </a:spcBef>
              <a:spcAft>
                <a:spcPts val="0"/>
              </a:spcAft>
              <a:buClr>
                <a:srgbClr val="201E1E"/>
              </a:buClr>
              <a:buSzPts val="1000"/>
              <a:buFont typeface="Noto Sans Symbols"/>
              <a:buChar char="✔"/>
            </a:pPr>
            <a:r>
              <a:rPr lang="en" sz="1800" b="0" i="0" u="none" strike="noStrike" cap="none" dirty="0">
                <a:solidFill>
                  <a:srgbClr val="201E1E"/>
                </a:solidFill>
                <a:latin typeface="Open Sans"/>
                <a:ea typeface="Open Sans"/>
                <a:cs typeface="Open Sans"/>
                <a:sym typeface="Open Sans"/>
              </a:rPr>
              <a:t>Investor Activity</a:t>
            </a:r>
            <a:endParaRPr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0"/>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160">
                                            <p:txEl>
                                              <p:pRg st="0" end="0"/>
                                            </p:txEl>
                                          </p:spTgt>
                                        </p:tgtEl>
                                        <p:attrNameLst>
                                          <p:attrName>style.visibility</p:attrName>
                                        </p:attrNameLst>
                                      </p:cBhvr>
                                      <p:to>
                                        <p:strVal val="visible"/>
                                      </p:to>
                                    </p:set>
                                    <p:anim calcmode="lin" valueType="num">
                                      <p:cBhvr additive="base">
                                        <p:cTn id="10" dur="500" fill="hold"/>
                                        <p:tgtEl>
                                          <p:spTgt spid="160">
                                            <p:txEl>
                                              <p:pRg st="0" end="0"/>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160">
                                            <p:txEl>
                                              <p:pRg st="0" end="0"/>
                                            </p:txEl>
                                          </p:spTgt>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 presetClass="entr" presetSubtype="4" fill="hold" nodeType="afterEffect">
                                  <p:stCondLst>
                                    <p:cond delay="0"/>
                                  </p:stCondLst>
                                  <p:childTnLst>
                                    <p:set>
                                      <p:cBhvr>
                                        <p:cTn id="14" dur="1" fill="hold">
                                          <p:stCondLst>
                                            <p:cond delay="0"/>
                                          </p:stCondLst>
                                        </p:cTn>
                                        <p:tgtEl>
                                          <p:spTgt spid="160">
                                            <p:txEl>
                                              <p:pRg st="1" end="1"/>
                                            </p:txEl>
                                          </p:spTgt>
                                        </p:tgtEl>
                                        <p:attrNameLst>
                                          <p:attrName>style.visibility</p:attrName>
                                        </p:attrNameLst>
                                      </p:cBhvr>
                                      <p:to>
                                        <p:strVal val="visible"/>
                                      </p:to>
                                    </p:set>
                                    <p:anim calcmode="lin" valueType="num">
                                      <p:cBhvr additive="base">
                                        <p:cTn id="15" dur="500" fill="hold"/>
                                        <p:tgtEl>
                                          <p:spTgt spid="160">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60">
                                            <p:txEl>
                                              <p:pRg st="1" end="1"/>
                                            </p:txEl>
                                          </p:spTgt>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160">
                                            <p:txEl>
                                              <p:pRg st="2" end="2"/>
                                            </p:txEl>
                                          </p:spTgt>
                                        </p:tgtEl>
                                        <p:attrNameLst>
                                          <p:attrName>style.visibility</p:attrName>
                                        </p:attrNameLst>
                                      </p:cBhvr>
                                      <p:to>
                                        <p:strVal val="visible"/>
                                      </p:to>
                                    </p:set>
                                    <p:anim calcmode="lin" valueType="num">
                                      <p:cBhvr additive="base">
                                        <p:cTn id="20" dur="500" fill="hold"/>
                                        <p:tgtEl>
                                          <p:spTgt spid="16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6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60">
                                            <p:txEl>
                                              <p:pRg st="4" end="4"/>
                                            </p:txEl>
                                          </p:spTgt>
                                        </p:tgtEl>
                                        <p:attrNameLst>
                                          <p:attrName>style.visibility</p:attrName>
                                        </p:attrNameLst>
                                      </p:cBhvr>
                                      <p:to>
                                        <p:strVal val="visible"/>
                                      </p:to>
                                    </p:set>
                                    <p:anim calcmode="lin" valueType="num">
                                      <p:cBhvr additive="base">
                                        <p:cTn id="26" dur="500" fill="hold"/>
                                        <p:tgtEl>
                                          <p:spTgt spid="160">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60">
                                            <p:txEl>
                                              <p:pRg st="4" end="4"/>
                                            </p:txEl>
                                          </p:spTgt>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 presetClass="entr" presetSubtype="4" fill="hold" nodeType="afterEffect">
                                  <p:stCondLst>
                                    <p:cond delay="0"/>
                                  </p:stCondLst>
                                  <p:childTnLst>
                                    <p:set>
                                      <p:cBhvr>
                                        <p:cTn id="30" dur="1" fill="hold">
                                          <p:stCondLst>
                                            <p:cond delay="0"/>
                                          </p:stCondLst>
                                        </p:cTn>
                                        <p:tgtEl>
                                          <p:spTgt spid="160">
                                            <p:txEl>
                                              <p:pRg st="5" end="5"/>
                                            </p:txEl>
                                          </p:spTgt>
                                        </p:tgtEl>
                                        <p:attrNameLst>
                                          <p:attrName>style.visibility</p:attrName>
                                        </p:attrNameLst>
                                      </p:cBhvr>
                                      <p:to>
                                        <p:strVal val="visible"/>
                                      </p:to>
                                    </p:set>
                                    <p:anim calcmode="lin" valueType="num">
                                      <p:cBhvr additive="base">
                                        <p:cTn id="31" dur="500" fill="hold"/>
                                        <p:tgtEl>
                                          <p:spTgt spid="160">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0">
                                            <p:txEl>
                                              <p:pRg st="5" end="5"/>
                                            </p:txEl>
                                          </p:spTgt>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2" presetClass="entr" presetSubtype="4" fill="hold" nodeType="afterEffect">
                                  <p:stCondLst>
                                    <p:cond delay="0"/>
                                  </p:stCondLst>
                                  <p:childTnLst>
                                    <p:set>
                                      <p:cBhvr>
                                        <p:cTn id="35" dur="1" fill="hold">
                                          <p:stCondLst>
                                            <p:cond delay="0"/>
                                          </p:stCondLst>
                                        </p:cTn>
                                        <p:tgtEl>
                                          <p:spTgt spid="160">
                                            <p:txEl>
                                              <p:pRg st="6" end="6"/>
                                            </p:txEl>
                                          </p:spTgt>
                                        </p:tgtEl>
                                        <p:attrNameLst>
                                          <p:attrName>style.visibility</p:attrName>
                                        </p:attrNameLst>
                                      </p:cBhvr>
                                      <p:to>
                                        <p:strVal val="visible"/>
                                      </p:to>
                                    </p:set>
                                    <p:anim calcmode="lin" valueType="num">
                                      <p:cBhvr additive="base">
                                        <p:cTn id="36" dur="500" fill="hold"/>
                                        <p:tgtEl>
                                          <p:spTgt spid="160">
                                            <p:txEl>
                                              <p:pRg st="6" end="6"/>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60">
                                            <p:txEl>
                                              <p:pRg st="6" end="6"/>
                                            </p:txEl>
                                          </p:spTgt>
                                        </p:tgtEl>
                                        <p:attrNameLst>
                                          <p:attrName>ppt_y</p:attrName>
                                        </p:attrNameLst>
                                      </p:cBhvr>
                                      <p:tavLst>
                                        <p:tav tm="0">
                                          <p:val>
                                            <p:strVal val="1+#ppt_h/2"/>
                                          </p:val>
                                        </p:tav>
                                        <p:tav tm="100000">
                                          <p:val>
                                            <p:strVal val="#ppt_y"/>
                                          </p:val>
                                        </p:tav>
                                      </p:tavLst>
                                    </p:anim>
                                  </p:childTnLst>
                                </p:cTn>
                              </p:par>
                            </p:childTnLst>
                          </p:cTn>
                        </p:par>
                        <p:par>
                          <p:cTn id="38" fill="hold">
                            <p:stCondLst>
                              <p:cond delay="1500"/>
                            </p:stCondLst>
                            <p:childTnLst>
                              <p:par>
                                <p:cTn id="39" presetID="2" presetClass="entr" presetSubtype="4" fill="hold" nodeType="afterEffect">
                                  <p:stCondLst>
                                    <p:cond delay="0"/>
                                  </p:stCondLst>
                                  <p:childTnLst>
                                    <p:set>
                                      <p:cBhvr>
                                        <p:cTn id="40" dur="1" fill="hold">
                                          <p:stCondLst>
                                            <p:cond delay="0"/>
                                          </p:stCondLst>
                                        </p:cTn>
                                        <p:tgtEl>
                                          <p:spTgt spid="160">
                                            <p:txEl>
                                              <p:pRg st="7" end="7"/>
                                            </p:txEl>
                                          </p:spTgt>
                                        </p:tgtEl>
                                        <p:attrNameLst>
                                          <p:attrName>style.visibility</p:attrName>
                                        </p:attrNameLst>
                                      </p:cBhvr>
                                      <p:to>
                                        <p:strVal val="visible"/>
                                      </p:to>
                                    </p:set>
                                    <p:anim calcmode="lin" valueType="num">
                                      <p:cBhvr additive="base">
                                        <p:cTn id="41" dur="500" fill="hold"/>
                                        <p:tgtEl>
                                          <p:spTgt spid="160">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60">
                                            <p:txEl>
                                              <p:pRg st="7" end="7"/>
                                            </p:txEl>
                                          </p:spTgt>
                                        </p:tgtEl>
                                        <p:attrNameLst>
                                          <p:attrName>ppt_y</p:attrName>
                                        </p:attrNameLst>
                                      </p:cBhvr>
                                      <p:tavLst>
                                        <p:tav tm="0">
                                          <p:val>
                                            <p:strVal val="1+#ppt_h/2"/>
                                          </p:val>
                                        </p:tav>
                                        <p:tav tm="100000">
                                          <p:val>
                                            <p:strVal val="#ppt_y"/>
                                          </p:val>
                                        </p:tav>
                                      </p:tavLst>
                                    </p:anim>
                                  </p:childTnLst>
                                </p:cTn>
                              </p:par>
                            </p:childTnLst>
                          </p:cTn>
                        </p:par>
                        <p:par>
                          <p:cTn id="43" fill="hold">
                            <p:stCondLst>
                              <p:cond delay="2000"/>
                            </p:stCondLst>
                            <p:childTnLst>
                              <p:par>
                                <p:cTn id="44" presetID="2" presetClass="entr" presetSubtype="4" fill="hold" nodeType="afterEffect">
                                  <p:stCondLst>
                                    <p:cond delay="0"/>
                                  </p:stCondLst>
                                  <p:childTnLst>
                                    <p:set>
                                      <p:cBhvr>
                                        <p:cTn id="45" dur="1" fill="hold">
                                          <p:stCondLst>
                                            <p:cond delay="0"/>
                                          </p:stCondLst>
                                        </p:cTn>
                                        <p:tgtEl>
                                          <p:spTgt spid="160">
                                            <p:txEl>
                                              <p:pRg st="8" end="8"/>
                                            </p:txEl>
                                          </p:spTgt>
                                        </p:tgtEl>
                                        <p:attrNameLst>
                                          <p:attrName>style.visibility</p:attrName>
                                        </p:attrNameLst>
                                      </p:cBhvr>
                                      <p:to>
                                        <p:strVal val="visible"/>
                                      </p:to>
                                    </p:set>
                                    <p:anim calcmode="lin" valueType="num">
                                      <p:cBhvr additive="base">
                                        <p:cTn id="46" dur="500" fill="hold"/>
                                        <p:tgtEl>
                                          <p:spTgt spid="160">
                                            <p:txEl>
                                              <p:pRg st="8" end="8"/>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160">
                                            <p:txEl>
                                              <p:pRg st="8" end="8"/>
                                            </p:txEl>
                                          </p:spTgt>
                                        </p:tgtEl>
                                        <p:attrNameLst>
                                          <p:attrName>ppt_y</p:attrName>
                                        </p:attrNameLst>
                                      </p:cBhvr>
                                      <p:tavLst>
                                        <p:tav tm="0">
                                          <p:val>
                                            <p:strVal val="1+#ppt_h/2"/>
                                          </p:val>
                                        </p:tav>
                                        <p:tav tm="100000">
                                          <p:val>
                                            <p:strVal val="#ppt_y"/>
                                          </p:val>
                                        </p:tav>
                                      </p:tavLst>
                                    </p:anim>
                                  </p:childTnLst>
                                </p:cTn>
                              </p:par>
                            </p:childTnLst>
                          </p:cTn>
                        </p:par>
                        <p:par>
                          <p:cTn id="48" fill="hold">
                            <p:stCondLst>
                              <p:cond delay="2500"/>
                            </p:stCondLst>
                            <p:childTnLst>
                              <p:par>
                                <p:cTn id="49" presetID="2" presetClass="entr" presetSubtype="4" fill="hold" nodeType="afterEffect">
                                  <p:stCondLst>
                                    <p:cond delay="0"/>
                                  </p:stCondLst>
                                  <p:childTnLst>
                                    <p:set>
                                      <p:cBhvr>
                                        <p:cTn id="50" dur="1" fill="hold">
                                          <p:stCondLst>
                                            <p:cond delay="0"/>
                                          </p:stCondLst>
                                        </p:cTn>
                                        <p:tgtEl>
                                          <p:spTgt spid="160">
                                            <p:txEl>
                                              <p:pRg st="9" end="9"/>
                                            </p:txEl>
                                          </p:spTgt>
                                        </p:tgtEl>
                                        <p:attrNameLst>
                                          <p:attrName>style.visibility</p:attrName>
                                        </p:attrNameLst>
                                      </p:cBhvr>
                                      <p:to>
                                        <p:strVal val="visible"/>
                                      </p:to>
                                    </p:set>
                                    <p:anim calcmode="lin" valueType="num">
                                      <p:cBhvr additive="base">
                                        <p:cTn id="51" dur="500" fill="hold"/>
                                        <p:tgtEl>
                                          <p:spTgt spid="160">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60">
                                            <p:txEl>
                                              <p:pRg st="9" end="9"/>
                                            </p:txEl>
                                          </p:spTgt>
                                        </p:tgtEl>
                                        <p:attrNameLst>
                                          <p:attrName>ppt_y</p:attrName>
                                        </p:attrNameLst>
                                      </p:cBhvr>
                                      <p:tavLst>
                                        <p:tav tm="0">
                                          <p:val>
                                            <p:strVal val="1+#ppt_h/2"/>
                                          </p:val>
                                        </p:tav>
                                        <p:tav tm="100000">
                                          <p:val>
                                            <p:strVal val="#ppt_y"/>
                                          </p:val>
                                        </p:tav>
                                      </p:tavLst>
                                    </p:anim>
                                  </p:childTnLst>
                                </p:cTn>
                              </p:par>
                            </p:childTnLst>
                          </p:cTn>
                        </p:par>
                        <p:par>
                          <p:cTn id="53" fill="hold">
                            <p:stCondLst>
                              <p:cond delay="3000"/>
                            </p:stCondLst>
                            <p:childTnLst>
                              <p:par>
                                <p:cTn id="54" presetID="2" presetClass="entr" presetSubtype="4" fill="hold" nodeType="afterEffect">
                                  <p:stCondLst>
                                    <p:cond delay="0"/>
                                  </p:stCondLst>
                                  <p:childTnLst>
                                    <p:set>
                                      <p:cBhvr>
                                        <p:cTn id="55" dur="1" fill="hold">
                                          <p:stCondLst>
                                            <p:cond delay="0"/>
                                          </p:stCondLst>
                                        </p:cTn>
                                        <p:tgtEl>
                                          <p:spTgt spid="160">
                                            <p:txEl>
                                              <p:pRg st="10" end="10"/>
                                            </p:txEl>
                                          </p:spTgt>
                                        </p:tgtEl>
                                        <p:attrNameLst>
                                          <p:attrName>style.visibility</p:attrName>
                                        </p:attrNameLst>
                                      </p:cBhvr>
                                      <p:to>
                                        <p:strVal val="visible"/>
                                      </p:to>
                                    </p:set>
                                    <p:anim calcmode="lin" valueType="num">
                                      <p:cBhvr additive="base">
                                        <p:cTn id="56" dur="500" fill="hold"/>
                                        <p:tgtEl>
                                          <p:spTgt spid="160">
                                            <p:txEl>
                                              <p:pRg st="10" end="10"/>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160">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6"/>
          <p:cNvSpPr/>
          <p:nvPr/>
        </p:nvSpPr>
        <p:spPr>
          <a:xfrm>
            <a:off x="3819480" y="-4387"/>
            <a:ext cx="5324520" cy="5147887"/>
          </a:xfrm>
          <a:prstGeom prst="rect">
            <a:avLst/>
          </a:prstGeom>
          <a:noFill/>
          <a:ln>
            <a:noFill/>
          </a:ln>
        </p:spPr>
        <p:txBody>
          <a:bodyPr/>
          <a:lstStyle/>
          <a:p>
            <a:endParaRPr lang="en-US"/>
          </a:p>
        </p:txBody>
      </p:sp>
      <p:sp>
        <p:nvSpPr>
          <p:cNvPr id="166" name="Google Shape;166;p6"/>
          <p:cNvSpPr txBox="1"/>
          <p:nvPr/>
        </p:nvSpPr>
        <p:spPr>
          <a:xfrm>
            <a:off x="10132" y="711330"/>
            <a:ext cx="4572000" cy="3194680"/>
          </a:xfrm>
          <a:prstGeom prst="rect">
            <a:avLst/>
          </a:prstGeom>
          <a:noFill/>
          <a:ln>
            <a:noFill/>
          </a:ln>
        </p:spPr>
        <p:txBody>
          <a:bodyPr spcFirstLastPara="1" wrap="square" lIns="91425" tIns="45700" rIns="91425" bIns="45700" anchor="t" anchorCtr="0">
            <a:spAutoFit/>
          </a:bodyPr>
          <a:lstStyle/>
          <a:p>
            <a:pPr marL="101600" marR="0" lvl="1" indent="0" algn="l" rtl="0">
              <a:lnSpc>
                <a:spcPct val="140020"/>
              </a:lnSpc>
              <a:spcBef>
                <a:spcPts val="0"/>
              </a:spcBef>
              <a:spcAft>
                <a:spcPts val="0"/>
              </a:spcAft>
              <a:buNone/>
            </a:pPr>
            <a:r>
              <a:rPr lang="en" sz="1800" b="1" i="0" u="none" strike="noStrike" cap="none" dirty="0">
                <a:solidFill>
                  <a:srgbClr val="201E1E"/>
                </a:solidFill>
                <a:latin typeface="Open Sans"/>
                <a:ea typeface="Open Sans"/>
                <a:cs typeface="Open Sans"/>
                <a:sym typeface="Open Sans"/>
              </a:rPr>
              <a:t>What did we see?</a:t>
            </a:r>
            <a:endParaRPr sz="1800" b="0" i="0" u="none" strike="noStrike" cap="none" dirty="0">
              <a:solidFill>
                <a:srgbClr val="201E1E"/>
              </a:solidFill>
              <a:latin typeface="Open Sans"/>
              <a:ea typeface="Open Sans"/>
              <a:cs typeface="Open Sans"/>
              <a:sym typeface="Open Sans"/>
            </a:endParaRPr>
          </a:p>
          <a:p>
            <a:pPr marL="387350" marR="0" lvl="1" indent="-285750" algn="l" rtl="0">
              <a:lnSpc>
                <a:spcPct val="140020"/>
              </a:lnSpc>
              <a:spcBef>
                <a:spcPts val="0"/>
              </a:spcBef>
              <a:spcAft>
                <a:spcPts val="0"/>
              </a:spcAft>
              <a:buClr>
                <a:srgbClr val="201E1E"/>
              </a:buClr>
              <a:buSzPts val="1000"/>
              <a:buFont typeface="Noto Sans Symbols"/>
              <a:buChar char="✔"/>
            </a:pPr>
            <a:r>
              <a:rPr lang="en" sz="1800" b="0" i="0" u="none" strike="noStrike" cap="none" dirty="0">
                <a:solidFill>
                  <a:srgbClr val="201E1E"/>
                </a:solidFill>
                <a:latin typeface="Open Sans"/>
                <a:ea typeface="Open Sans"/>
                <a:cs typeface="Open Sans"/>
                <a:sym typeface="Open Sans"/>
              </a:rPr>
              <a:t>Rapid Price Appreciation</a:t>
            </a:r>
            <a:endParaRPr sz="1800" dirty="0"/>
          </a:p>
          <a:p>
            <a:pPr marL="387350" marR="0" lvl="1" indent="-285750" algn="l" rtl="0">
              <a:lnSpc>
                <a:spcPct val="140020"/>
              </a:lnSpc>
              <a:spcBef>
                <a:spcPts val="0"/>
              </a:spcBef>
              <a:spcAft>
                <a:spcPts val="0"/>
              </a:spcAft>
              <a:buClr>
                <a:srgbClr val="201E1E"/>
              </a:buClr>
              <a:buSzPts val="1000"/>
              <a:buFont typeface="Noto Sans Symbols"/>
              <a:buChar char="✔"/>
            </a:pPr>
            <a:r>
              <a:rPr lang="en" sz="1800" b="0" i="0" u="none" strike="noStrike" cap="none" dirty="0">
                <a:solidFill>
                  <a:srgbClr val="201E1E"/>
                </a:solidFill>
                <a:latin typeface="Open Sans"/>
                <a:ea typeface="Open Sans"/>
                <a:cs typeface="Open Sans"/>
                <a:sym typeface="Open Sans"/>
              </a:rPr>
              <a:t>Speculative Buying</a:t>
            </a:r>
            <a:endParaRPr sz="1800" dirty="0"/>
          </a:p>
          <a:p>
            <a:pPr marL="387350" marR="0" lvl="1" indent="-285750" algn="l" rtl="0">
              <a:lnSpc>
                <a:spcPct val="140020"/>
              </a:lnSpc>
              <a:spcBef>
                <a:spcPts val="0"/>
              </a:spcBef>
              <a:spcAft>
                <a:spcPts val="0"/>
              </a:spcAft>
              <a:buClr>
                <a:srgbClr val="201E1E"/>
              </a:buClr>
              <a:buSzPts val="1000"/>
              <a:buFont typeface="Noto Sans Symbols"/>
              <a:buChar char="✔"/>
            </a:pPr>
            <a:r>
              <a:rPr lang="en" sz="1800" b="0" i="0" u="none" strike="noStrike" cap="none" dirty="0">
                <a:solidFill>
                  <a:srgbClr val="201E1E"/>
                </a:solidFill>
                <a:latin typeface="Open Sans"/>
                <a:ea typeface="Open Sans"/>
                <a:cs typeface="Open Sans"/>
                <a:sym typeface="Open Sans"/>
              </a:rPr>
              <a:t>High Levels of Debt</a:t>
            </a:r>
            <a:endParaRPr sz="1800" dirty="0"/>
          </a:p>
          <a:p>
            <a:pPr marL="387350" marR="0" lvl="1" indent="-285750" algn="l" rtl="0">
              <a:lnSpc>
                <a:spcPct val="140020"/>
              </a:lnSpc>
              <a:spcBef>
                <a:spcPts val="0"/>
              </a:spcBef>
              <a:spcAft>
                <a:spcPts val="0"/>
              </a:spcAft>
              <a:buClr>
                <a:srgbClr val="201E1E"/>
              </a:buClr>
              <a:buSzPts val="1000"/>
              <a:buFont typeface="Noto Sans Symbols"/>
              <a:buChar char="✔"/>
            </a:pPr>
            <a:r>
              <a:rPr lang="en" sz="1800" b="0" i="0" u="none" strike="noStrike" cap="none" dirty="0">
                <a:solidFill>
                  <a:srgbClr val="201E1E"/>
                </a:solidFill>
                <a:latin typeface="Open Sans"/>
                <a:ea typeface="Open Sans"/>
                <a:cs typeface="Open Sans"/>
                <a:sym typeface="Open Sans"/>
              </a:rPr>
              <a:t>Supply Chain Disruptions</a:t>
            </a:r>
            <a:endParaRPr sz="1800" dirty="0"/>
          </a:p>
          <a:p>
            <a:pPr marL="387350" marR="0" lvl="1" indent="-285750" algn="l" rtl="0">
              <a:lnSpc>
                <a:spcPct val="140020"/>
              </a:lnSpc>
              <a:spcBef>
                <a:spcPts val="0"/>
              </a:spcBef>
              <a:spcAft>
                <a:spcPts val="0"/>
              </a:spcAft>
              <a:buClr>
                <a:srgbClr val="201E1E"/>
              </a:buClr>
              <a:buSzPts val="1000"/>
              <a:buFont typeface="Noto Sans Symbols"/>
              <a:buChar char="✔"/>
            </a:pPr>
            <a:r>
              <a:rPr lang="en" sz="1800" b="0" i="0" u="none" strike="noStrike" cap="none" dirty="0">
                <a:solidFill>
                  <a:srgbClr val="201E1E"/>
                </a:solidFill>
                <a:latin typeface="Open Sans"/>
                <a:ea typeface="Open Sans"/>
                <a:cs typeface="Open Sans"/>
                <a:sym typeface="Open Sans"/>
              </a:rPr>
              <a:t>Rising Interest Rates</a:t>
            </a:r>
            <a:endParaRPr sz="1800" dirty="0"/>
          </a:p>
          <a:p>
            <a:pPr marL="387350" marR="0" lvl="1" indent="-285750" algn="l" rtl="0">
              <a:lnSpc>
                <a:spcPct val="140020"/>
              </a:lnSpc>
              <a:spcBef>
                <a:spcPts val="0"/>
              </a:spcBef>
              <a:spcAft>
                <a:spcPts val="0"/>
              </a:spcAft>
              <a:buClr>
                <a:srgbClr val="201E1E"/>
              </a:buClr>
              <a:buSzPts val="1000"/>
              <a:buFont typeface="Noto Sans Symbols"/>
              <a:buChar char="✔"/>
            </a:pPr>
            <a:r>
              <a:rPr lang="en" sz="1800" b="0" i="0" u="none" strike="noStrike" cap="none" dirty="0">
                <a:solidFill>
                  <a:srgbClr val="201E1E"/>
                </a:solidFill>
                <a:latin typeface="Open Sans"/>
                <a:ea typeface="Open Sans"/>
                <a:cs typeface="Open Sans"/>
                <a:sym typeface="Open Sans"/>
              </a:rPr>
              <a:t>Shift in Economic Conditions</a:t>
            </a:r>
            <a:endParaRPr sz="1800" dirty="0"/>
          </a:p>
          <a:p>
            <a:pPr marL="387350" marR="0" lvl="1" indent="-285750" algn="l" rtl="0">
              <a:lnSpc>
                <a:spcPct val="140020"/>
              </a:lnSpc>
              <a:spcBef>
                <a:spcPts val="0"/>
              </a:spcBef>
              <a:spcAft>
                <a:spcPts val="0"/>
              </a:spcAft>
              <a:buClr>
                <a:srgbClr val="201E1E"/>
              </a:buClr>
              <a:buSzPts val="1000"/>
              <a:buFont typeface="Noto Sans Symbols"/>
              <a:buChar char="✔"/>
            </a:pPr>
            <a:r>
              <a:rPr lang="en" sz="1800" b="0" i="0" u="none" strike="noStrike" cap="none" dirty="0">
                <a:solidFill>
                  <a:srgbClr val="201E1E"/>
                </a:solidFill>
                <a:latin typeface="Open Sans"/>
                <a:ea typeface="Open Sans"/>
                <a:cs typeface="Open Sans"/>
                <a:sym typeface="Open Sans"/>
              </a:rPr>
              <a:t>Government Intervention</a:t>
            </a:r>
            <a:endParaRPr sz="1800" dirty="0"/>
          </a:p>
        </p:txBody>
      </p:sp>
      <p:pic>
        <p:nvPicPr>
          <p:cNvPr id="5" name="Picture 4">
            <a:extLst>
              <a:ext uri="{FF2B5EF4-FFF2-40B4-BE49-F238E27FC236}">
                <a16:creationId xmlns:a16="http://schemas.microsoft.com/office/drawing/2014/main" id="{CADA6DF4-121F-C269-19CA-4BE58D0FDF89}"/>
              </a:ext>
            </a:extLst>
          </p:cNvPr>
          <p:cNvPicPr>
            <a:picLocks noChangeAspect="1"/>
          </p:cNvPicPr>
          <p:nvPr/>
        </p:nvPicPr>
        <p:blipFill>
          <a:blip r:embed="rId3"/>
          <a:stretch>
            <a:fillRect/>
          </a:stretch>
        </p:blipFill>
        <p:spPr>
          <a:xfrm>
            <a:off x="3707009" y="-42041"/>
            <a:ext cx="5549462" cy="518554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6">
                                            <p:txEl>
                                              <p:pRg st="0" end="0"/>
                                            </p:txEl>
                                          </p:spTgt>
                                        </p:tgtEl>
                                        <p:attrNameLst>
                                          <p:attrName>style.visibility</p:attrName>
                                        </p:attrNameLst>
                                      </p:cBhvr>
                                      <p:to>
                                        <p:strVal val="visible"/>
                                      </p:to>
                                    </p:set>
                                    <p:animEffect transition="in" filter="fade">
                                      <p:cBhvr>
                                        <p:cTn id="7" dur="500"/>
                                        <p:tgtEl>
                                          <p:spTgt spid="1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6">
                                            <p:txEl>
                                              <p:pRg st="1" end="1"/>
                                            </p:txEl>
                                          </p:spTgt>
                                        </p:tgtEl>
                                        <p:attrNameLst>
                                          <p:attrName>style.visibility</p:attrName>
                                        </p:attrNameLst>
                                      </p:cBhvr>
                                      <p:to>
                                        <p:strVal val="visible"/>
                                      </p:to>
                                    </p:set>
                                    <p:anim calcmode="lin" valueType="num">
                                      <p:cBhvr additive="base">
                                        <p:cTn id="12" dur="500" fill="hold"/>
                                        <p:tgtEl>
                                          <p:spTgt spid="166">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66">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66">
                                            <p:txEl>
                                              <p:pRg st="2" end="2"/>
                                            </p:txEl>
                                          </p:spTgt>
                                        </p:tgtEl>
                                        <p:attrNameLst>
                                          <p:attrName>style.visibility</p:attrName>
                                        </p:attrNameLst>
                                      </p:cBhvr>
                                      <p:to>
                                        <p:strVal val="visible"/>
                                      </p:to>
                                    </p:set>
                                    <p:animEffect transition="in" filter="fade">
                                      <p:cBhvr>
                                        <p:cTn id="17" dur="500"/>
                                        <p:tgtEl>
                                          <p:spTgt spid="166">
                                            <p:txEl>
                                              <p:pRg st="2" end="2"/>
                                            </p:txEl>
                                          </p:spTgt>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66">
                                            <p:txEl>
                                              <p:pRg st="3" end="3"/>
                                            </p:txEl>
                                          </p:spTgt>
                                        </p:tgtEl>
                                        <p:attrNameLst>
                                          <p:attrName>style.visibility</p:attrName>
                                        </p:attrNameLst>
                                      </p:cBhvr>
                                      <p:to>
                                        <p:strVal val="visible"/>
                                      </p:to>
                                    </p:set>
                                    <p:animEffect transition="in" filter="fade">
                                      <p:cBhvr>
                                        <p:cTn id="21" dur="500"/>
                                        <p:tgtEl>
                                          <p:spTgt spid="166">
                                            <p:txEl>
                                              <p:pRg st="3" end="3"/>
                                            </p:txEl>
                                          </p:spTgt>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166">
                                            <p:txEl>
                                              <p:pRg st="4" end="4"/>
                                            </p:txEl>
                                          </p:spTgt>
                                        </p:tgtEl>
                                        <p:attrNameLst>
                                          <p:attrName>style.visibility</p:attrName>
                                        </p:attrNameLst>
                                      </p:cBhvr>
                                      <p:to>
                                        <p:strVal val="visible"/>
                                      </p:to>
                                    </p:set>
                                    <p:animEffect transition="in" filter="fade">
                                      <p:cBhvr>
                                        <p:cTn id="25" dur="500"/>
                                        <p:tgtEl>
                                          <p:spTgt spid="166">
                                            <p:txEl>
                                              <p:pRg st="4" end="4"/>
                                            </p:txEl>
                                          </p:spTgt>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166">
                                            <p:txEl>
                                              <p:pRg st="5" end="5"/>
                                            </p:txEl>
                                          </p:spTgt>
                                        </p:tgtEl>
                                        <p:attrNameLst>
                                          <p:attrName>style.visibility</p:attrName>
                                        </p:attrNameLst>
                                      </p:cBhvr>
                                      <p:to>
                                        <p:strVal val="visible"/>
                                      </p:to>
                                    </p:set>
                                    <p:animEffect transition="in" filter="fade">
                                      <p:cBhvr>
                                        <p:cTn id="29" dur="500"/>
                                        <p:tgtEl>
                                          <p:spTgt spid="166">
                                            <p:txEl>
                                              <p:pRg st="5" end="5"/>
                                            </p:txEl>
                                          </p:spTgt>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166">
                                            <p:txEl>
                                              <p:pRg st="6" end="6"/>
                                            </p:txEl>
                                          </p:spTgt>
                                        </p:tgtEl>
                                        <p:attrNameLst>
                                          <p:attrName>style.visibility</p:attrName>
                                        </p:attrNameLst>
                                      </p:cBhvr>
                                      <p:to>
                                        <p:strVal val="visible"/>
                                      </p:to>
                                    </p:set>
                                    <p:animEffect transition="in" filter="fade">
                                      <p:cBhvr>
                                        <p:cTn id="33" dur="500"/>
                                        <p:tgtEl>
                                          <p:spTgt spid="166">
                                            <p:txEl>
                                              <p:pRg st="6" end="6"/>
                                            </p:txEl>
                                          </p:spTgt>
                                        </p:tgtEl>
                                      </p:cBhvr>
                                    </p:animEffect>
                                  </p:childTnLst>
                                </p:cTn>
                              </p:par>
                            </p:childTnLst>
                          </p:cTn>
                        </p:par>
                        <p:par>
                          <p:cTn id="34" fill="hold">
                            <p:stCondLst>
                              <p:cond delay="3000"/>
                            </p:stCondLst>
                            <p:childTnLst>
                              <p:par>
                                <p:cTn id="35" presetID="10" presetClass="entr" presetSubtype="0" fill="hold" nodeType="afterEffect">
                                  <p:stCondLst>
                                    <p:cond delay="0"/>
                                  </p:stCondLst>
                                  <p:childTnLst>
                                    <p:set>
                                      <p:cBhvr>
                                        <p:cTn id="36" dur="1" fill="hold">
                                          <p:stCondLst>
                                            <p:cond delay="0"/>
                                          </p:stCondLst>
                                        </p:cTn>
                                        <p:tgtEl>
                                          <p:spTgt spid="166">
                                            <p:txEl>
                                              <p:pRg st="7" end="7"/>
                                            </p:txEl>
                                          </p:spTgt>
                                        </p:tgtEl>
                                        <p:attrNameLst>
                                          <p:attrName>style.visibility</p:attrName>
                                        </p:attrNameLst>
                                      </p:cBhvr>
                                      <p:to>
                                        <p:strVal val="visible"/>
                                      </p:to>
                                    </p:set>
                                    <p:animEffect transition="in" filter="fade">
                                      <p:cBhvr>
                                        <p:cTn id="37" dur="500"/>
                                        <p:tgtEl>
                                          <p:spTgt spid="16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7"/>
          <p:cNvSpPr txBox="1"/>
          <p:nvPr/>
        </p:nvSpPr>
        <p:spPr>
          <a:xfrm>
            <a:off x="-36942" y="214517"/>
            <a:ext cx="6787832" cy="2985048"/>
          </a:xfrm>
          <a:prstGeom prst="rect">
            <a:avLst/>
          </a:prstGeom>
          <a:noFill/>
          <a:ln>
            <a:noFill/>
          </a:ln>
        </p:spPr>
        <p:txBody>
          <a:bodyPr spcFirstLastPara="1" wrap="square" lIns="91425" tIns="45700" rIns="91425" bIns="45700" anchor="t" anchorCtr="0">
            <a:spAutoFit/>
          </a:bodyPr>
          <a:lstStyle/>
          <a:p>
            <a:pPr marL="101600" marR="0" lvl="1" indent="0" algn="l" rtl="0">
              <a:lnSpc>
                <a:spcPct val="140020"/>
              </a:lnSpc>
              <a:spcBef>
                <a:spcPts val="0"/>
              </a:spcBef>
              <a:spcAft>
                <a:spcPts val="0"/>
              </a:spcAft>
              <a:buNone/>
            </a:pPr>
            <a:r>
              <a:rPr lang="en" sz="2800" b="1" i="0" u="none" strike="noStrike" cap="none" dirty="0">
                <a:solidFill>
                  <a:srgbClr val="201E1E"/>
                </a:solidFill>
                <a:latin typeface="Open Sans"/>
                <a:ea typeface="Open Sans"/>
                <a:cs typeface="Open Sans"/>
                <a:sym typeface="Open Sans"/>
              </a:rPr>
              <a:t>#1 Focus: AFFORDABLE HOUSING</a:t>
            </a:r>
            <a:endParaRPr dirty="0"/>
          </a:p>
          <a:p>
            <a:pPr marL="387350" marR="0" lvl="1" indent="-285750" algn="l" rtl="0">
              <a:lnSpc>
                <a:spcPct val="140020"/>
              </a:lnSpc>
              <a:spcBef>
                <a:spcPts val="0"/>
              </a:spcBef>
              <a:spcAft>
                <a:spcPts val="0"/>
              </a:spcAft>
              <a:buClr>
                <a:srgbClr val="201E1E"/>
              </a:buClr>
              <a:buSzPts val="1000"/>
              <a:buFont typeface="Noto Sans Symbols"/>
              <a:buChar char="✔"/>
            </a:pPr>
            <a:r>
              <a:rPr lang="en" sz="1800" b="0" i="0" u="none" strike="noStrike" cap="none" dirty="0">
                <a:solidFill>
                  <a:srgbClr val="201E1E"/>
                </a:solidFill>
                <a:latin typeface="Open Sans"/>
                <a:ea typeface="Open Sans"/>
                <a:cs typeface="Open Sans"/>
                <a:sym typeface="Open Sans"/>
              </a:rPr>
              <a:t>Mobile Homes</a:t>
            </a:r>
            <a:endParaRPr dirty="0"/>
          </a:p>
          <a:p>
            <a:pPr marL="387350" marR="0" lvl="1" indent="-285750" algn="l" rtl="0">
              <a:lnSpc>
                <a:spcPct val="140020"/>
              </a:lnSpc>
              <a:spcBef>
                <a:spcPts val="0"/>
              </a:spcBef>
              <a:spcAft>
                <a:spcPts val="0"/>
              </a:spcAft>
              <a:buClr>
                <a:srgbClr val="201E1E"/>
              </a:buClr>
              <a:buSzPts val="1000"/>
              <a:buFont typeface="Noto Sans Symbols"/>
              <a:buChar char="✔"/>
            </a:pPr>
            <a:r>
              <a:rPr lang="en" sz="1800" b="0" i="0" u="none" strike="noStrike" cap="none" dirty="0">
                <a:solidFill>
                  <a:srgbClr val="201E1E"/>
                </a:solidFill>
                <a:latin typeface="Open Sans"/>
                <a:ea typeface="Open Sans"/>
                <a:cs typeface="Open Sans"/>
                <a:sym typeface="Open Sans"/>
              </a:rPr>
              <a:t>Price point under $200k</a:t>
            </a:r>
            <a:endParaRPr dirty="0"/>
          </a:p>
          <a:p>
            <a:pPr marL="387350" marR="0" lvl="1" indent="-285750" algn="l" rtl="0">
              <a:lnSpc>
                <a:spcPct val="140020"/>
              </a:lnSpc>
              <a:spcBef>
                <a:spcPts val="0"/>
              </a:spcBef>
              <a:spcAft>
                <a:spcPts val="0"/>
              </a:spcAft>
              <a:buClr>
                <a:srgbClr val="201E1E"/>
              </a:buClr>
              <a:buSzPts val="1000"/>
              <a:buFont typeface="Noto Sans Symbols"/>
              <a:buChar char="✔"/>
            </a:pPr>
            <a:r>
              <a:rPr lang="en" sz="1800" b="0" i="0" u="none" strike="noStrike" cap="none" dirty="0">
                <a:solidFill>
                  <a:srgbClr val="201E1E"/>
                </a:solidFill>
                <a:latin typeface="Open Sans"/>
                <a:ea typeface="Open Sans"/>
                <a:cs typeface="Open Sans"/>
                <a:sym typeface="Open Sans"/>
              </a:rPr>
              <a:t>Distance was not a factor anymore</a:t>
            </a:r>
            <a:endParaRPr dirty="0"/>
          </a:p>
          <a:p>
            <a:pPr marL="387350" marR="0" lvl="1" indent="-285750" algn="l" rtl="0">
              <a:lnSpc>
                <a:spcPct val="140020"/>
              </a:lnSpc>
              <a:spcBef>
                <a:spcPts val="0"/>
              </a:spcBef>
              <a:spcAft>
                <a:spcPts val="0"/>
              </a:spcAft>
              <a:buClr>
                <a:srgbClr val="201E1E"/>
              </a:buClr>
              <a:buSzPts val="1000"/>
              <a:buFont typeface="Noto Sans Symbols"/>
              <a:buChar char="✔"/>
            </a:pPr>
            <a:r>
              <a:rPr lang="en" sz="1800" b="0" i="0" u="none" strike="noStrike" cap="none" dirty="0">
                <a:solidFill>
                  <a:srgbClr val="201E1E"/>
                </a:solidFill>
                <a:latin typeface="Open Sans"/>
                <a:ea typeface="Open Sans"/>
                <a:cs typeface="Open Sans"/>
                <a:sym typeface="Open Sans"/>
              </a:rPr>
              <a:t>Consumers wanted space (During/Post Covid)</a:t>
            </a:r>
            <a:endParaRPr dirty="0"/>
          </a:p>
          <a:p>
            <a:pPr marL="387350" marR="0" lvl="1" indent="-285750" algn="l" rtl="0">
              <a:lnSpc>
                <a:spcPct val="140020"/>
              </a:lnSpc>
              <a:spcBef>
                <a:spcPts val="0"/>
              </a:spcBef>
              <a:spcAft>
                <a:spcPts val="0"/>
              </a:spcAft>
              <a:buClr>
                <a:srgbClr val="201E1E"/>
              </a:buClr>
              <a:buSzPts val="1000"/>
              <a:buFont typeface="Noto Sans Symbols"/>
              <a:buChar char="✔"/>
            </a:pPr>
            <a:r>
              <a:rPr lang="en" sz="1800" b="0" i="0" u="none" strike="noStrike" cap="none" dirty="0">
                <a:solidFill>
                  <a:srgbClr val="201E1E"/>
                </a:solidFill>
                <a:latin typeface="Open Sans"/>
                <a:ea typeface="Open Sans"/>
                <a:cs typeface="Open Sans"/>
                <a:sym typeface="Open Sans"/>
              </a:rPr>
              <a:t>Installing brand new mobile homes to sell/rent</a:t>
            </a:r>
            <a:endParaRPr dirty="0"/>
          </a:p>
          <a:p>
            <a:pPr marL="387350" marR="0" lvl="1" indent="-222250" algn="l" rtl="0">
              <a:lnSpc>
                <a:spcPct val="140020"/>
              </a:lnSpc>
              <a:spcBef>
                <a:spcPts val="0"/>
              </a:spcBef>
              <a:spcAft>
                <a:spcPts val="0"/>
              </a:spcAft>
              <a:buClr>
                <a:srgbClr val="201E1E"/>
              </a:buClr>
              <a:buSzPts val="1000"/>
              <a:buFont typeface="Noto Sans Symbols"/>
              <a:buNone/>
            </a:pPr>
            <a:endParaRPr sz="1800" b="0" i="0" u="none" strike="noStrike" cap="none" dirty="0">
              <a:solidFill>
                <a:srgbClr val="201E1E"/>
              </a:solidFill>
              <a:latin typeface="Open Sans"/>
              <a:ea typeface="Open Sans"/>
              <a:cs typeface="Open Sans"/>
              <a:sym typeface="Open Sans"/>
            </a:endParaRPr>
          </a:p>
        </p:txBody>
      </p:sp>
      <p:pic>
        <p:nvPicPr>
          <p:cNvPr id="173" name="Google Shape;173;p7"/>
          <p:cNvPicPr preferRelativeResize="0"/>
          <p:nvPr/>
        </p:nvPicPr>
        <p:blipFill rotWithShape="1">
          <a:blip r:embed="rId3">
            <a:alphaModFix/>
          </a:blip>
          <a:srcRect/>
          <a:stretch/>
        </p:blipFill>
        <p:spPr>
          <a:xfrm>
            <a:off x="-1" y="3160759"/>
            <a:ext cx="3084945" cy="1982741"/>
          </a:xfrm>
          <a:prstGeom prst="rect">
            <a:avLst/>
          </a:prstGeom>
          <a:noFill/>
          <a:ln>
            <a:noFill/>
          </a:ln>
        </p:spPr>
      </p:pic>
      <p:pic>
        <p:nvPicPr>
          <p:cNvPr id="174" name="Google Shape;174;p7"/>
          <p:cNvPicPr preferRelativeResize="0"/>
          <p:nvPr/>
        </p:nvPicPr>
        <p:blipFill rotWithShape="1">
          <a:blip r:embed="rId4">
            <a:alphaModFix/>
          </a:blip>
          <a:srcRect/>
          <a:stretch/>
        </p:blipFill>
        <p:spPr>
          <a:xfrm>
            <a:off x="6059055" y="3160760"/>
            <a:ext cx="3084945" cy="1982739"/>
          </a:xfrm>
          <a:prstGeom prst="rect">
            <a:avLst/>
          </a:prstGeom>
          <a:noFill/>
          <a:ln>
            <a:noFill/>
          </a:ln>
        </p:spPr>
      </p:pic>
      <p:pic>
        <p:nvPicPr>
          <p:cNvPr id="175" name="Google Shape;175;p7"/>
          <p:cNvPicPr preferRelativeResize="0"/>
          <p:nvPr/>
        </p:nvPicPr>
        <p:blipFill rotWithShape="1">
          <a:blip r:embed="rId5">
            <a:alphaModFix/>
          </a:blip>
          <a:srcRect/>
          <a:stretch/>
        </p:blipFill>
        <p:spPr>
          <a:xfrm>
            <a:off x="3084945" y="3160759"/>
            <a:ext cx="2974110" cy="1982740"/>
          </a:xfrm>
          <a:prstGeom prst="rect">
            <a:avLst/>
          </a:prstGeom>
          <a:noFill/>
          <a:ln>
            <a:noFill/>
          </a:ln>
        </p:spPr>
      </p:pic>
      <p:pic>
        <p:nvPicPr>
          <p:cNvPr id="176" name="Google Shape;176;p7"/>
          <p:cNvPicPr preferRelativeResize="0"/>
          <p:nvPr/>
        </p:nvPicPr>
        <p:blipFill rotWithShape="1">
          <a:blip r:embed="rId6">
            <a:alphaModFix/>
          </a:blip>
          <a:srcRect/>
          <a:stretch/>
        </p:blipFill>
        <p:spPr>
          <a:xfrm>
            <a:off x="6059055" y="1074496"/>
            <a:ext cx="3084946" cy="2086261"/>
          </a:xfrm>
          <a:prstGeom prst="rect">
            <a:avLst/>
          </a:prstGeom>
          <a:noFill/>
          <a:ln>
            <a:noFill/>
          </a:ln>
        </p:spPr>
      </p:pic>
      <p:pic>
        <p:nvPicPr>
          <p:cNvPr id="177" name="Google Shape;177;p7"/>
          <p:cNvPicPr preferRelativeResize="0"/>
          <p:nvPr/>
        </p:nvPicPr>
        <p:blipFill rotWithShape="1">
          <a:blip r:embed="rId7">
            <a:alphaModFix/>
          </a:blip>
          <a:srcRect t="27032" b="24298"/>
          <a:stretch/>
        </p:blipFill>
        <p:spPr>
          <a:xfrm>
            <a:off x="6059055" y="-1"/>
            <a:ext cx="3084948" cy="1074494"/>
          </a:xfrm>
          <a:prstGeom prst="rect">
            <a:avLst/>
          </a:prstGeom>
          <a:noFill/>
          <a:ln>
            <a:noFill/>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2">
                                            <p:txEl>
                                              <p:pRg st="0" end="0"/>
                                            </p:txEl>
                                          </p:spTgt>
                                        </p:tgtEl>
                                        <p:attrNameLst>
                                          <p:attrName>style.visibility</p:attrName>
                                        </p:attrNameLst>
                                      </p:cBhvr>
                                      <p:to>
                                        <p:strVal val="visible"/>
                                      </p:to>
                                    </p:set>
                                    <p:anim calcmode="lin" valueType="num">
                                      <p:cBhvr additive="base">
                                        <p:cTn id="7" dur="500"/>
                                        <p:tgtEl>
                                          <p:spTgt spid="17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2">
                                            <p:txEl>
                                              <p:pRg st="1" end="1"/>
                                            </p:txEl>
                                          </p:spTgt>
                                        </p:tgtEl>
                                        <p:attrNameLst>
                                          <p:attrName>style.visibility</p:attrName>
                                        </p:attrNameLst>
                                      </p:cBhvr>
                                      <p:to>
                                        <p:strVal val="visible"/>
                                      </p:to>
                                    </p:set>
                                    <p:anim calcmode="lin" valueType="num">
                                      <p:cBhvr additive="base">
                                        <p:cTn id="12" dur="500" fill="hold"/>
                                        <p:tgtEl>
                                          <p:spTgt spid="172">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72">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172">
                                            <p:txEl>
                                              <p:pRg st="2" end="2"/>
                                            </p:txEl>
                                          </p:spTgt>
                                        </p:tgtEl>
                                        <p:attrNameLst>
                                          <p:attrName>style.visibility</p:attrName>
                                        </p:attrNameLst>
                                      </p:cBhvr>
                                      <p:to>
                                        <p:strVal val="visible"/>
                                      </p:to>
                                    </p:set>
                                    <p:anim calcmode="lin" valueType="num">
                                      <p:cBhvr additive="base">
                                        <p:cTn id="17" dur="500" fill="hold"/>
                                        <p:tgtEl>
                                          <p:spTgt spid="17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72">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172">
                                            <p:txEl>
                                              <p:pRg st="3" end="3"/>
                                            </p:txEl>
                                          </p:spTgt>
                                        </p:tgtEl>
                                        <p:attrNameLst>
                                          <p:attrName>style.visibility</p:attrName>
                                        </p:attrNameLst>
                                      </p:cBhvr>
                                      <p:to>
                                        <p:strVal val="visible"/>
                                      </p:to>
                                    </p:set>
                                    <p:anim calcmode="lin" valueType="num">
                                      <p:cBhvr additive="base">
                                        <p:cTn id="22" dur="500" fill="hold"/>
                                        <p:tgtEl>
                                          <p:spTgt spid="172">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72">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2" presetClass="entr" presetSubtype="4" fill="hold" nodeType="afterEffect">
                                  <p:stCondLst>
                                    <p:cond delay="0"/>
                                  </p:stCondLst>
                                  <p:childTnLst>
                                    <p:set>
                                      <p:cBhvr>
                                        <p:cTn id="26" dur="1" fill="hold">
                                          <p:stCondLst>
                                            <p:cond delay="0"/>
                                          </p:stCondLst>
                                        </p:cTn>
                                        <p:tgtEl>
                                          <p:spTgt spid="172">
                                            <p:txEl>
                                              <p:pRg st="4" end="4"/>
                                            </p:txEl>
                                          </p:spTgt>
                                        </p:tgtEl>
                                        <p:attrNameLst>
                                          <p:attrName>style.visibility</p:attrName>
                                        </p:attrNameLst>
                                      </p:cBhvr>
                                      <p:to>
                                        <p:strVal val="visible"/>
                                      </p:to>
                                    </p:set>
                                    <p:anim calcmode="lin" valueType="num">
                                      <p:cBhvr additive="base">
                                        <p:cTn id="27" dur="500" fill="hold"/>
                                        <p:tgtEl>
                                          <p:spTgt spid="172">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2">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000"/>
                            </p:stCondLst>
                            <p:childTnLst>
                              <p:par>
                                <p:cTn id="30" presetID="2" presetClass="entr" presetSubtype="4" fill="hold" nodeType="afterEffect">
                                  <p:stCondLst>
                                    <p:cond delay="0"/>
                                  </p:stCondLst>
                                  <p:childTnLst>
                                    <p:set>
                                      <p:cBhvr>
                                        <p:cTn id="31" dur="1" fill="hold">
                                          <p:stCondLst>
                                            <p:cond delay="0"/>
                                          </p:stCondLst>
                                        </p:cTn>
                                        <p:tgtEl>
                                          <p:spTgt spid="172">
                                            <p:txEl>
                                              <p:pRg st="5" end="5"/>
                                            </p:txEl>
                                          </p:spTgt>
                                        </p:tgtEl>
                                        <p:attrNameLst>
                                          <p:attrName>style.visibility</p:attrName>
                                        </p:attrNameLst>
                                      </p:cBhvr>
                                      <p:to>
                                        <p:strVal val="visible"/>
                                      </p:to>
                                    </p:set>
                                    <p:anim calcmode="lin" valueType="num">
                                      <p:cBhvr additive="base">
                                        <p:cTn id="32" dur="500" fill="hold"/>
                                        <p:tgtEl>
                                          <p:spTgt spid="172">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72">
                                            <p:txEl>
                                              <p:pRg st="5" end="5"/>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72">
                                            <p:txEl>
                                              <p:pRg st="6" end="6"/>
                                            </p:txEl>
                                          </p:spTgt>
                                        </p:tgtEl>
                                        <p:attrNameLst>
                                          <p:attrName>style.visibility</p:attrName>
                                        </p:attrNameLst>
                                      </p:cBhvr>
                                      <p:to>
                                        <p:strVal val="visible"/>
                                      </p:to>
                                    </p:set>
                                    <p:anim calcmode="lin" valueType="num">
                                      <p:cBhvr additive="base">
                                        <p:cTn id="36" dur="500"/>
                                        <p:tgtEl>
                                          <p:spTgt spid="17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8"/>
          <p:cNvSpPr/>
          <p:nvPr/>
        </p:nvSpPr>
        <p:spPr>
          <a:xfrm>
            <a:off x="292000" y="232167"/>
            <a:ext cx="139310" cy="169360"/>
          </a:xfrm>
          <a:custGeom>
            <a:avLst/>
            <a:gdLst/>
            <a:ahLst/>
            <a:cxnLst/>
            <a:rect l="l" t="t" r="r" b="b"/>
            <a:pathLst>
              <a:path w="278619" h="338720" extrusionOk="0">
                <a:moveTo>
                  <a:pt x="0" y="0"/>
                </a:moveTo>
                <a:lnTo>
                  <a:pt x="278619" y="0"/>
                </a:lnTo>
                <a:lnTo>
                  <a:pt x="278619" y="338720"/>
                </a:lnTo>
                <a:lnTo>
                  <a:pt x="0" y="338720"/>
                </a:lnTo>
                <a:lnTo>
                  <a:pt x="0" y="0"/>
                </a:lnTo>
                <a:close/>
              </a:path>
            </a:pathLst>
          </a:custGeom>
          <a:blipFill rotWithShape="1">
            <a:blip r:embed="rId3">
              <a:alphaModFix/>
            </a:blip>
            <a:stretch>
              <a:fillRect/>
            </a:stretch>
          </a:blipFill>
          <a:ln>
            <a:noFill/>
          </a:ln>
        </p:spPr>
        <p:txBody>
          <a:bodyPr/>
          <a:lstStyle/>
          <a:p>
            <a:endParaRPr lang="en-US"/>
          </a:p>
        </p:txBody>
      </p:sp>
      <p:sp>
        <p:nvSpPr>
          <p:cNvPr id="183" name="Google Shape;183;p8"/>
          <p:cNvSpPr txBox="1"/>
          <p:nvPr/>
        </p:nvSpPr>
        <p:spPr>
          <a:xfrm>
            <a:off x="3958833" y="232167"/>
            <a:ext cx="4944709" cy="4998291"/>
          </a:xfrm>
          <a:prstGeom prst="rect">
            <a:avLst/>
          </a:prstGeom>
          <a:noFill/>
          <a:ln>
            <a:noFill/>
          </a:ln>
        </p:spPr>
        <p:txBody>
          <a:bodyPr spcFirstLastPara="1" wrap="square" lIns="0" tIns="0" rIns="0" bIns="0" anchor="t" anchorCtr="0">
            <a:spAutoFit/>
          </a:bodyPr>
          <a:lstStyle/>
          <a:p>
            <a:pPr marL="0" marR="0" lvl="0" indent="0" algn="l" rtl="0">
              <a:lnSpc>
                <a:spcPct val="140020"/>
              </a:lnSpc>
              <a:spcBef>
                <a:spcPts val="0"/>
              </a:spcBef>
              <a:spcAft>
                <a:spcPts val="0"/>
              </a:spcAft>
              <a:buClr>
                <a:srgbClr val="000000"/>
              </a:buClr>
              <a:buSzPts val="1000"/>
              <a:buFont typeface="Arial"/>
              <a:buNone/>
            </a:pPr>
            <a:r>
              <a:rPr lang="en" sz="1000" b="0" i="0" u="none" strike="noStrike" cap="none" dirty="0">
                <a:solidFill>
                  <a:srgbClr val="201E1E"/>
                </a:solidFill>
                <a:latin typeface="Open Sans"/>
                <a:ea typeface="Open Sans"/>
                <a:cs typeface="Open Sans"/>
                <a:sym typeface="Open Sans"/>
              </a:rPr>
              <a:t>July 31, 2022</a:t>
            </a:r>
            <a:endParaRPr sz="1000" b="0" i="0" u="none" strike="noStrike" cap="none" dirty="0">
              <a:solidFill>
                <a:srgbClr val="201E1E"/>
              </a:solidFill>
              <a:latin typeface="Open Sans"/>
              <a:ea typeface="Open Sans"/>
              <a:cs typeface="Open Sans"/>
              <a:sym typeface="Open Sans"/>
            </a:endParaRPr>
          </a:p>
          <a:p>
            <a:pPr marL="0" marR="0" lvl="0" indent="0" algn="l" rtl="0">
              <a:lnSpc>
                <a:spcPct val="140020"/>
              </a:lnSpc>
              <a:spcBef>
                <a:spcPts val="0"/>
              </a:spcBef>
              <a:spcAft>
                <a:spcPts val="0"/>
              </a:spcAft>
              <a:buClr>
                <a:srgbClr val="000000"/>
              </a:buClr>
              <a:buSzPts val="1000"/>
              <a:buFont typeface="Arial"/>
              <a:buNone/>
            </a:pPr>
            <a:endParaRPr sz="1000" b="0" i="0" u="none" strike="noStrike" cap="none" dirty="0">
              <a:solidFill>
                <a:srgbClr val="201E1E"/>
              </a:solidFill>
              <a:latin typeface="Open Sans"/>
              <a:ea typeface="Open Sans"/>
              <a:cs typeface="Open Sans"/>
              <a:sym typeface="Open Sans"/>
            </a:endParaRPr>
          </a:p>
          <a:p>
            <a:pPr marL="0" marR="0" lvl="0" indent="0" algn="l" rtl="0">
              <a:lnSpc>
                <a:spcPct val="140020"/>
              </a:lnSpc>
              <a:spcBef>
                <a:spcPts val="0"/>
              </a:spcBef>
              <a:spcAft>
                <a:spcPts val="0"/>
              </a:spcAft>
              <a:buClr>
                <a:srgbClr val="000000"/>
              </a:buClr>
              <a:buSzPts val="1800"/>
              <a:buFont typeface="Arial"/>
              <a:buNone/>
            </a:pPr>
            <a:r>
              <a:rPr lang="en" sz="1800" b="0" i="0" u="none" strike="noStrike" cap="none" dirty="0">
                <a:solidFill>
                  <a:srgbClr val="201E1E"/>
                </a:solidFill>
                <a:latin typeface="Open Sans"/>
                <a:ea typeface="Open Sans"/>
                <a:cs typeface="Open Sans"/>
                <a:sym typeface="Open Sans"/>
              </a:rPr>
              <a:t>I attended </a:t>
            </a:r>
            <a:r>
              <a:rPr lang="en" sz="1800" b="1" i="0" u="none" strike="noStrike" cap="none" dirty="0">
                <a:solidFill>
                  <a:srgbClr val="201E1E"/>
                </a:solidFill>
                <a:latin typeface="Open Sans"/>
                <a:ea typeface="Open Sans"/>
                <a:cs typeface="Open Sans"/>
                <a:sym typeface="Open Sans"/>
              </a:rPr>
              <a:t>SARECON </a:t>
            </a:r>
            <a:r>
              <a:rPr lang="en" sz="1800" b="0" i="0" u="none" strike="noStrike" cap="none" dirty="0">
                <a:solidFill>
                  <a:srgbClr val="201E1E"/>
                </a:solidFill>
                <a:latin typeface="Open Sans"/>
                <a:ea typeface="Open Sans"/>
                <a:cs typeface="Open Sans"/>
                <a:sym typeface="Open Sans"/>
              </a:rPr>
              <a:t>in California</a:t>
            </a:r>
            <a:br>
              <a:rPr lang="en" sz="1800" b="0" i="0" u="none" strike="noStrike" cap="none" dirty="0">
                <a:solidFill>
                  <a:srgbClr val="201E1E"/>
                </a:solidFill>
                <a:latin typeface="Open Sans"/>
                <a:ea typeface="Open Sans"/>
                <a:cs typeface="Open Sans"/>
                <a:sym typeface="Open Sans"/>
              </a:rPr>
            </a:br>
            <a:r>
              <a:rPr lang="en" sz="1800" b="0" i="0" u="none" strike="noStrike" cap="none" dirty="0">
                <a:solidFill>
                  <a:srgbClr val="201E1E"/>
                </a:solidFill>
                <a:latin typeface="Open Sans"/>
                <a:ea typeface="Open Sans"/>
                <a:cs typeface="Open Sans"/>
                <a:sym typeface="Open Sans"/>
              </a:rPr>
              <a:t>(Subtle Asian Real Estate Conference)</a:t>
            </a:r>
            <a:endParaRPr sz="1800" b="0" i="0" u="none" strike="noStrike" cap="none" dirty="0">
              <a:solidFill>
                <a:srgbClr val="201E1E"/>
              </a:solidFill>
              <a:latin typeface="Open Sans"/>
              <a:ea typeface="Open Sans"/>
              <a:cs typeface="Open Sans"/>
              <a:sym typeface="Open Sans"/>
            </a:endParaRPr>
          </a:p>
          <a:p>
            <a:pPr marL="0" marR="0" lvl="0" indent="0" algn="l" rtl="0">
              <a:lnSpc>
                <a:spcPct val="140020"/>
              </a:lnSpc>
              <a:spcBef>
                <a:spcPts val="0"/>
              </a:spcBef>
              <a:spcAft>
                <a:spcPts val="0"/>
              </a:spcAft>
              <a:buClr>
                <a:srgbClr val="000000"/>
              </a:buClr>
              <a:buSzPts val="1800"/>
              <a:buFont typeface="Arial"/>
              <a:buNone/>
            </a:pPr>
            <a:endParaRPr sz="1800" b="0" i="0" u="none" strike="noStrike" cap="none" dirty="0">
              <a:solidFill>
                <a:srgbClr val="201E1E"/>
              </a:solidFill>
              <a:latin typeface="Open Sans"/>
              <a:ea typeface="Open Sans"/>
              <a:cs typeface="Open Sans"/>
              <a:sym typeface="Open Sans"/>
            </a:endParaRPr>
          </a:p>
          <a:p>
            <a:pPr marL="0" marR="0" lvl="0" indent="0" algn="l" rtl="0">
              <a:lnSpc>
                <a:spcPct val="140020"/>
              </a:lnSpc>
              <a:spcBef>
                <a:spcPts val="0"/>
              </a:spcBef>
              <a:spcAft>
                <a:spcPts val="0"/>
              </a:spcAft>
              <a:buClr>
                <a:srgbClr val="000000"/>
              </a:buClr>
              <a:buSzPts val="1800"/>
              <a:buFont typeface="Arial"/>
              <a:buNone/>
            </a:pPr>
            <a:r>
              <a:rPr lang="en" sz="1800" b="0" i="0" u="none" strike="noStrike" cap="none" dirty="0">
                <a:solidFill>
                  <a:srgbClr val="201E1E"/>
                </a:solidFill>
                <a:latin typeface="Open Sans"/>
                <a:ea typeface="Open Sans"/>
                <a:cs typeface="Open Sans"/>
                <a:sym typeface="Open Sans"/>
              </a:rPr>
              <a:t>I met Hersh Rai, a 24-year old who owned a 16-unit apartment building, a boutique hotel and 2 mobile home parks, </a:t>
            </a:r>
            <a:r>
              <a:rPr lang="en" sz="1800" b="1" i="0" u="none" strike="noStrike" cap="none" dirty="0">
                <a:solidFill>
                  <a:srgbClr val="201E1E"/>
                </a:solidFill>
                <a:latin typeface="Open Sans"/>
                <a:ea typeface="Open Sans"/>
                <a:cs typeface="Open Sans"/>
                <a:sym typeface="Open Sans"/>
              </a:rPr>
              <a:t>all while living in</a:t>
            </a:r>
            <a:endParaRPr dirty="0"/>
          </a:p>
          <a:p>
            <a:pPr marL="0" marR="0" lvl="0" indent="0" algn="l" rtl="0">
              <a:lnSpc>
                <a:spcPct val="140020"/>
              </a:lnSpc>
              <a:spcBef>
                <a:spcPts val="0"/>
              </a:spcBef>
              <a:spcAft>
                <a:spcPts val="0"/>
              </a:spcAft>
              <a:buClr>
                <a:srgbClr val="000000"/>
              </a:buClr>
              <a:buSzPts val="1800"/>
              <a:buFont typeface="Arial"/>
              <a:buNone/>
            </a:pPr>
            <a:r>
              <a:rPr lang="en" sz="1800" b="1" i="0" u="none" strike="noStrike" cap="none" dirty="0">
                <a:solidFill>
                  <a:srgbClr val="201E1E"/>
                </a:solidFill>
                <a:latin typeface="Open Sans"/>
                <a:ea typeface="Open Sans"/>
                <a:cs typeface="Open Sans"/>
                <a:sym typeface="Open Sans"/>
              </a:rPr>
              <a:t>Hawaii! </a:t>
            </a:r>
            <a:endParaRPr dirty="0"/>
          </a:p>
          <a:p>
            <a:pPr marL="0" marR="0" lvl="0" indent="0" algn="l" rtl="0">
              <a:lnSpc>
                <a:spcPct val="140020"/>
              </a:lnSpc>
              <a:spcBef>
                <a:spcPts val="0"/>
              </a:spcBef>
              <a:spcAft>
                <a:spcPts val="0"/>
              </a:spcAft>
              <a:buClr>
                <a:srgbClr val="000000"/>
              </a:buClr>
              <a:buSzPts val="1800"/>
              <a:buFont typeface="Arial"/>
              <a:buNone/>
            </a:pPr>
            <a:endParaRPr sz="1800" b="0" i="0" u="none" strike="noStrike" cap="none" dirty="0">
              <a:solidFill>
                <a:srgbClr val="201E1E"/>
              </a:solidFill>
              <a:latin typeface="Open Sans"/>
              <a:ea typeface="Open Sans"/>
              <a:cs typeface="Open Sans"/>
              <a:sym typeface="Open Sans"/>
            </a:endParaRPr>
          </a:p>
          <a:p>
            <a:pPr marL="0" marR="0" lvl="0" indent="0" algn="l" rtl="0">
              <a:lnSpc>
                <a:spcPct val="140020"/>
              </a:lnSpc>
              <a:spcBef>
                <a:spcPts val="0"/>
              </a:spcBef>
              <a:spcAft>
                <a:spcPts val="0"/>
              </a:spcAft>
              <a:buClr>
                <a:srgbClr val="000000"/>
              </a:buClr>
              <a:buSzPts val="1800"/>
              <a:buFont typeface="Arial"/>
              <a:buNone/>
            </a:pPr>
            <a:r>
              <a:rPr lang="en" sz="1800" b="1" i="0" u="none" strike="noStrike" cap="none" dirty="0">
                <a:solidFill>
                  <a:srgbClr val="201E1E"/>
                </a:solidFill>
                <a:latin typeface="Open Sans"/>
                <a:ea typeface="Open Sans"/>
                <a:cs typeface="Open Sans"/>
                <a:sym typeface="Open Sans"/>
              </a:rPr>
              <a:t>How is this possible?</a:t>
            </a:r>
            <a:endParaRPr dirty="0"/>
          </a:p>
          <a:p>
            <a:pPr marL="0" marR="0" lvl="0" indent="0" algn="l" rtl="0">
              <a:lnSpc>
                <a:spcPct val="140020"/>
              </a:lnSpc>
              <a:spcBef>
                <a:spcPts val="0"/>
              </a:spcBef>
              <a:spcAft>
                <a:spcPts val="0"/>
              </a:spcAft>
              <a:buClr>
                <a:srgbClr val="000000"/>
              </a:buClr>
              <a:buSzPts val="1800"/>
              <a:buFont typeface="Arial"/>
              <a:buNone/>
            </a:pPr>
            <a:r>
              <a:rPr lang="en" sz="1800" b="0" i="0" u="none" strike="noStrike" cap="none" dirty="0">
                <a:solidFill>
                  <a:srgbClr val="201E1E"/>
                </a:solidFill>
                <a:latin typeface="Open Sans"/>
                <a:ea typeface="Open Sans"/>
                <a:cs typeface="Open Sans"/>
                <a:sym typeface="Open Sans"/>
              </a:rPr>
              <a:t>He was the inspiration that I needed to jump into mobile home parks. </a:t>
            </a:r>
            <a:endParaRPr dirty="0"/>
          </a:p>
          <a:p>
            <a:pPr marL="0" marR="0" lvl="0" indent="0" algn="l" rtl="0">
              <a:lnSpc>
                <a:spcPct val="14002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184" name="Google Shape;184;p8"/>
          <p:cNvPicPr preferRelativeResize="0"/>
          <p:nvPr/>
        </p:nvPicPr>
        <p:blipFill rotWithShape="1">
          <a:blip r:embed="rId4">
            <a:alphaModFix/>
          </a:blip>
          <a:srcRect r="7340"/>
          <a:stretch/>
        </p:blipFill>
        <p:spPr>
          <a:xfrm>
            <a:off x="0" y="0"/>
            <a:ext cx="3574473" cy="5143500"/>
          </a:xfrm>
          <a:prstGeom prst="rect">
            <a:avLst/>
          </a:prstGeom>
          <a:noFill/>
          <a:ln>
            <a:noFill/>
          </a:ln>
        </p:spPr>
      </p:pic>
      <p:pic>
        <p:nvPicPr>
          <p:cNvPr id="185" name="Google Shape;185;p8"/>
          <p:cNvPicPr preferRelativeResize="0"/>
          <p:nvPr/>
        </p:nvPicPr>
        <p:blipFill rotWithShape="1">
          <a:blip r:embed="rId5">
            <a:alphaModFix/>
          </a:blip>
          <a:srcRect t="20875"/>
          <a:stretch/>
        </p:blipFill>
        <p:spPr>
          <a:xfrm>
            <a:off x="0" y="0"/>
            <a:ext cx="3657599" cy="5143500"/>
          </a:xfrm>
          <a:prstGeom prst="rect">
            <a:avLst/>
          </a:prstGeom>
          <a:noFill/>
          <a:ln>
            <a:noFill/>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3">
                                            <p:txEl>
                                              <p:pRg st="0" end="0"/>
                                            </p:txEl>
                                          </p:spTgt>
                                        </p:tgtEl>
                                        <p:attrNameLst>
                                          <p:attrName>style.visibility</p:attrName>
                                        </p:attrNameLst>
                                      </p:cBhvr>
                                      <p:to>
                                        <p:strVal val="visible"/>
                                      </p:to>
                                    </p:set>
                                    <p:animEffect transition="in" filter="fade">
                                      <p:cBhvr>
                                        <p:cTn id="7" dur="500"/>
                                        <p:tgtEl>
                                          <p:spTgt spid="18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3">
                                            <p:txEl>
                                              <p:pRg st="1" end="1"/>
                                            </p:txEl>
                                          </p:spTgt>
                                        </p:tgtEl>
                                        <p:attrNameLst>
                                          <p:attrName>style.visibility</p:attrName>
                                        </p:attrNameLst>
                                      </p:cBhvr>
                                      <p:to>
                                        <p:strVal val="visible"/>
                                      </p:to>
                                    </p:set>
                                    <p:animEffect transition="in" filter="fade">
                                      <p:cBhvr>
                                        <p:cTn id="11" dur="500"/>
                                        <p:tgtEl>
                                          <p:spTgt spid="18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83">
                                            <p:txEl>
                                              <p:pRg st="2" end="2"/>
                                            </p:txEl>
                                          </p:spTgt>
                                        </p:tgtEl>
                                        <p:attrNameLst>
                                          <p:attrName>style.visibility</p:attrName>
                                        </p:attrNameLst>
                                      </p:cBhvr>
                                      <p:to>
                                        <p:strVal val="visible"/>
                                      </p:to>
                                    </p:set>
                                    <p:anim calcmode="lin" valueType="num">
                                      <p:cBhvr additive="base">
                                        <p:cTn id="16" dur="500" fill="hold"/>
                                        <p:tgtEl>
                                          <p:spTgt spid="183">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83">
                                            <p:txEl>
                                              <p:pRg st="2" end="2"/>
                                            </p:txEl>
                                          </p:spTgt>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83">
                                            <p:txEl>
                                              <p:pRg st="3" end="3"/>
                                            </p:txEl>
                                          </p:spTgt>
                                        </p:tgtEl>
                                        <p:attrNameLst>
                                          <p:attrName>style.visibility</p:attrName>
                                        </p:attrNameLst>
                                      </p:cBhvr>
                                      <p:to>
                                        <p:strVal val="visible"/>
                                      </p:to>
                                    </p:set>
                                    <p:animEffect transition="in" filter="fade">
                                      <p:cBhvr>
                                        <p:cTn id="21" dur="500"/>
                                        <p:tgtEl>
                                          <p:spTgt spid="18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83">
                                            <p:txEl>
                                              <p:pRg st="4" end="4"/>
                                            </p:txEl>
                                          </p:spTgt>
                                        </p:tgtEl>
                                        <p:attrNameLst>
                                          <p:attrName>style.visibility</p:attrName>
                                        </p:attrNameLst>
                                      </p:cBhvr>
                                      <p:to>
                                        <p:strVal val="visible"/>
                                      </p:to>
                                    </p:set>
                                    <p:anim calcmode="lin" valueType="num">
                                      <p:cBhvr additive="base">
                                        <p:cTn id="26" dur="500" fill="hold"/>
                                        <p:tgtEl>
                                          <p:spTgt spid="183">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83">
                                            <p:txEl>
                                              <p:pRg st="4" end="4"/>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83">
                                            <p:txEl>
                                              <p:pRg st="5" end="5"/>
                                            </p:txEl>
                                          </p:spTgt>
                                        </p:tgtEl>
                                        <p:attrNameLst>
                                          <p:attrName>style.visibility</p:attrName>
                                        </p:attrNameLst>
                                      </p:cBhvr>
                                      <p:to>
                                        <p:strVal val="visible"/>
                                      </p:to>
                                    </p:set>
                                    <p:anim calcmode="lin" valueType="num">
                                      <p:cBhvr additive="base">
                                        <p:cTn id="30" dur="500" fill="hold"/>
                                        <p:tgtEl>
                                          <p:spTgt spid="183">
                                            <p:txEl>
                                              <p:pRg st="5" end="5"/>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83">
                                            <p:txEl>
                                              <p:pRg st="5" end="5"/>
                                            </p:txEl>
                                          </p:spTgt>
                                        </p:tgtEl>
                                        <p:attrNameLst>
                                          <p:attrName>ppt_y</p:attrName>
                                        </p:attrNameLst>
                                      </p:cBhvr>
                                      <p:tavLst>
                                        <p:tav tm="0">
                                          <p:val>
                                            <p:strVal val="1+#ppt_h/2"/>
                                          </p:val>
                                        </p:tav>
                                        <p:tav tm="100000">
                                          <p:val>
                                            <p:strVal val="#ppt_y"/>
                                          </p:val>
                                        </p:tav>
                                      </p:tavLst>
                                    </p:anim>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183">
                                            <p:txEl>
                                              <p:pRg st="6" end="6"/>
                                            </p:txEl>
                                          </p:spTgt>
                                        </p:tgtEl>
                                        <p:attrNameLst>
                                          <p:attrName>style.visibility</p:attrName>
                                        </p:attrNameLst>
                                      </p:cBhvr>
                                      <p:to>
                                        <p:strVal val="visible"/>
                                      </p:to>
                                    </p:set>
                                    <p:animEffect transition="in" filter="fade">
                                      <p:cBhvr>
                                        <p:cTn id="35" dur="500"/>
                                        <p:tgtEl>
                                          <p:spTgt spid="18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83">
                                            <p:txEl>
                                              <p:pRg st="7" end="7"/>
                                            </p:txEl>
                                          </p:spTgt>
                                        </p:tgtEl>
                                        <p:attrNameLst>
                                          <p:attrName>style.visibility</p:attrName>
                                        </p:attrNameLst>
                                      </p:cBhvr>
                                      <p:to>
                                        <p:strVal val="visible"/>
                                      </p:to>
                                    </p:set>
                                    <p:animEffect transition="in" filter="fade">
                                      <p:cBhvr>
                                        <p:cTn id="40" dur="500"/>
                                        <p:tgtEl>
                                          <p:spTgt spid="18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xEl>
                                              <p:pRg st="8" end="8"/>
                                            </p:txEl>
                                          </p:spTgt>
                                        </p:tgtEl>
                                        <p:attrNameLst>
                                          <p:attrName>style.visibility</p:attrName>
                                        </p:attrNameLst>
                                      </p:cBhvr>
                                      <p:to>
                                        <p:strVal val="visible"/>
                                      </p:to>
                                    </p:set>
                                    <p:animEffect transition="in" filter="fade">
                                      <p:cBhvr>
                                        <p:cTn id="45" dur="500"/>
                                        <p:tgtEl>
                                          <p:spTgt spid="183">
                                            <p:txEl>
                                              <p:pRg st="8" end="8"/>
                                            </p:txEl>
                                          </p:spTgt>
                                        </p:tgtEl>
                                      </p:cBhvr>
                                    </p:animEffect>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183">
                                            <p:txEl>
                                              <p:pRg st="9" end="9"/>
                                            </p:txEl>
                                          </p:spTgt>
                                        </p:tgtEl>
                                        <p:attrNameLst>
                                          <p:attrName>style.visibility</p:attrName>
                                        </p:attrNameLst>
                                      </p:cBhvr>
                                      <p:to>
                                        <p:strVal val="visible"/>
                                      </p:to>
                                    </p:set>
                                    <p:animEffect transition="in" filter="fade">
                                      <p:cBhvr>
                                        <p:cTn id="49" dur="500"/>
                                        <p:tgtEl>
                                          <p:spTgt spid="183">
                                            <p:txEl>
                                              <p:pRg st="9" end="9"/>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85"/>
                                        </p:tgtEl>
                                        <p:attrNameLst>
                                          <p:attrName>style.visibility</p:attrName>
                                        </p:attrNameLst>
                                      </p:cBhvr>
                                      <p:to>
                                        <p:strVal val="visible"/>
                                      </p:to>
                                    </p:set>
                                    <p:animEffect transition="in" filter="fade">
                                      <p:cBhvr>
                                        <p:cTn id="54" dur="2000"/>
                                        <p:tgtEl>
                                          <p:spTgt spid="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9"/>
          <p:cNvSpPr/>
          <p:nvPr/>
        </p:nvSpPr>
        <p:spPr>
          <a:xfrm>
            <a:off x="292000" y="232167"/>
            <a:ext cx="139310" cy="169360"/>
          </a:xfrm>
          <a:custGeom>
            <a:avLst/>
            <a:gdLst/>
            <a:ahLst/>
            <a:cxnLst/>
            <a:rect l="l" t="t" r="r" b="b"/>
            <a:pathLst>
              <a:path w="278619" h="338720" extrusionOk="0">
                <a:moveTo>
                  <a:pt x="0" y="0"/>
                </a:moveTo>
                <a:lnTo>
                  <a:pt x="278619" y="0"/>
                </a:lnTo>
                <a:lnTo>
                  <a:pt x="278619" y="338720"/>
                </a:lnTo>
                <a:lnTo>
                  <a:pt x="0" y="338720"/>
                </a:lnTo>
                <a:lnTo>
                  <a:pt x="0" y="0"/>
                </a:lnTo>
                <a:close/>
              </a:path>
            </a:pathLst>
          </a:custGeom>
          <a:blipFill rotWithShape="1">
            <a:blip r:embed="rId3">
              <a:alphaModFix/>
            </a:blip>
            <a:stretch>
              <a:fillRect/>
            </a:stretch>
          </a:blipFill>
          <a:ln>
            <a:noFill/>
          </a:ln>
        </p:spPr>
        <p:txBody>
          <a:bodyPr/>
          <a:lstStyle/>
          <a:p>
            <a:endParaRPr lang="en-US"/>
          </a:p>
        </p:txBody>
      </p:sp>
      <p:sp>
        <p:nvSpPr>
          <p:cNvPr id="191" name="Google Shape;191;p9"/>
          <p:cNvSpPr txBox="1"/>
          <p:nvPr/>
        </p:nvSpPr>
        <p:spPr>
          <a:xfrm>
            <a:off x="565109" y="190504"/>
            <a:ext cx="8013781" cy="3545201"/>
          </a:xfrm>
          <a:prstGeom prst="rect">
            <a:avLst/>
          </a:prstGeom>
          <a:noFill/>
          <a:ln>
            <a:noFill/>
          </a:ln>
        </p:spPr>
        <p:txBody>
          <a:bodyPr spcFirstLastPara="1" wrap="square" lIns="91425" tIns="45700" rIns="91425" bIns="45700" anchor="t" anchorCtr="0">
            <a:spAutoFit/>
          </a:bodyPr>
          <a:lstStyle/>
          <a:p>
            <a:pPr marL="101600" marR="0" lvl="1" indent="0" algn="ctr" rtl="0">
              <a:lnSpc>
                <a:spcPct val="140020"/>
              </a:lnSpc>
              <a:spcBef>
                <a:spcPts val="0"/>
              </a:spcBef>
              <a:spcAft>
                <a:spcPts val="0"/>
              </a:spcAft>
              <a:buNone/>
            </a:pPr>
            <a:r>
              <a:rPr lang="en" sz="7200" b="1" i="0" u="none" strike="noStrike" cap="none">
                <a:solidFill>
                  <a:srgbClr val="201E1E"/>
                </a:solidFill>
                <a:latin typeface="Open Sans"/>
                <a:ea typeface="Open Sans"/>
                <a:cs typeface="Open Sans"/>
                <a:sym typeface="Open Sans"/>
              </a:rPr>
              <a:t>I HAD TO MAKE DRASTIC MOVES</a:t>
            </a:r>
            <a:endParaRPr sz="7200" b="0" i="0" u="none" strike="noStrike" cap="none">
              <a:solidFill>
                <a:srgbClr val="201E1E"/>
              </a:solidFill>
              <a:latin typeface="Open Sans"/>
              <a:ea typeface="Open Sans"/>
              <a:cs typeface="Open Sans"/>
              <a:sym typeface="Open Sans"/>
            </a:endParaRPr>
          </a:p>
          <a:p>
            <a:pPr marL="387350" marR="0" lvl="1" indent="-222250" algn="l" rtl="0">
              <a:lnSpc>
                <a:spcPct val="140020"/>
              </a:lnSpc>
              <a:spcBef>
                <a:spcPts val="0"/>
              </a:spcBef>
              <a:spcAft>
                <a:spcPts val="0"/>
              </a:spcAft>
              <a:buClr>
                <a:srgbClr val="201E1E"/>
              </a:buClr>
              <a:buSzPts val="1000"/>
              <a:buFont typeface="Noto Sans Symbols"/>
              <a:buNone/>
            </a:pPr>
            <a:endParaRPr sz="1800" b="0" i="0" u="none" strike="noStrike" cap="none">
              <a:solidFill>
                <a:srgbClr val="201E1E"/>
              </a:solidFill>
              <a:latin typeface="Open Sans"/>
              <a:ea typeface="Open Sans"/>
              <a:cs typeface="Open Sans"/>
              <a:sym typeface="Open Sans"/>
            </a:endParaRPr>
          </a:p>
        </p:txBody>
      </p:sp>
      <p:sp>
        <p:nvSpPr>
          <p:cNvPr id="192" name="Google Shape;192;p9"/>
          <p:cNvSpPr txBox="1"/>
          <p:nvPr/>
        </p:nvSpPr>
        <p:spPr>
          <a:xfrm>
            <a:off x="321559" y="3530324"/>
            <a:ext cx="8500882" cy="1218410"/>
          </a:xfrm>
          <a:prstGeom prst="rect">
            <a:avLst/>
          </a:prstGeom>
          <a:noFill/>
          <a:ln>
            <a:noFill/>
          </a:ln>
        </p:spPr>
        <p:txBody>
          <a:bodyPr spcFirstLastPara="1" wrap="square" lIns="91425" tIns="45700" rIns="91425" bIns="45700" anchor="t" anchorCtr="0">
            <a:spAutoFit/>
          </a:bodyPr>
          <a:lstStyle/>
          <a:p>
            <a:pPr marL="387350" marR="0" lvl="1" indent="-285750" algn="l" rtl="0">
              <a:lnSpc>
                <a:spcPct val="140020"/>
              </a:lnSpc>
              <a:spcBef>
                <a:spcPts val="0"/>
              </a:spcBef>
              <a:spcAft>
                <a:spcPts val="0"/>
              </a:spcAft>
              <a:buClr>
                <a:srgbClr val="201E1E"/>
              </a:buClr>
              <a:buSzPts val="1000"/>
              <a:buFont typeface="Noto Sans Symbols"/>
              <a:buChar char="✔"/>
            </a:pPr>
            <a:r>
              <a:rPr lang="en" sz="1800" b="0" i="0" u="none" strike="noStrike" cap="none">
                <a:solidFill>
                  <a:srgbClr val="201E1E"/>
                </a:solidFill>
                <a:latin typeface="Open Sans"/>
                <a:ea typeface="Open Sans"/>
                <a:cs typeface="Open Sans"/>
                <a:sym typeface="Open Sans"/>
              </a:rPr>
              <a:t>Let go of my entire acquisitions/disposition team Q4 of 2022</a:t>
            </a:r>
            <a:endParaRPr/>
          </a:p>
          <a:p>
            <a:pPr marL="387350" marR="0" lvl="1" indent="-285750" algn="l" rtl="0">
              <a:lnSpc>
                <a:spcPct val="140020"/>
              </a:lnSpc>
              <a:spcBef>
                <a:spcPts val="0"/>
              </a:spcBef>
              <a:spcAft>
                <a:spcPts val="0"/>
              </a:spcAft>
              <a:buClr>
                <a:srgbClr val="201E1E"/>
              </a:buClr>
              <a:buSzPts val="1000"/>
              <a:buFont typeface="Noto Sans Symbols"/>
              <a:buChar char="✔"/>
            </a:pPr>
            <a:r>
              <a:rPr lang="en" sz="1800" b="0" i="0" u="none" strike="noStrike" cap="none">
                <a:solidFill>
                  <a:srgbClr val="201E1E"/>
                </a:solidFill>
                <a:latin typeface="Open Sans"/>
                <a:ea typeface="Open Sans"/>
                <a:cs typeface="Open Sans"/>
                <a:sym typeface="Open Sans"/>
              </a:rPr>
              <a:t>Spent 3 months learning everything about Mobile Home/RV Park Industry</a:t>
            </a:r>
            <a:endParaRPr/>
          </a:p>
          <a:p>
            <a:pPr marL="387350" marR="0" lvl="1" indent="-285750" algn="l" rtl="0">
              <a:lnSpc>
                <a:spcPct val="140020"/>
              </a:lnSpc>
              <a:spcBef>
                <a:spcPts val="0"/>
              </a:spcBef>
              <a:spcAft>
                <a:spcPts val="0"/>
              </a:spcAft>
              <a:buClr>
                <a:srgbClr val="201E1E"/>
              </a:buClr>
              <a:buSzPts val="1000"/>
              <a:buFont typeface="Noto Sans Symbols"/>
              <a:buChar char="✔"/>
            </a:pPr>
            <a:r>
              <a:rPr lang="en" sz="1800" b="0" i="0" u="none" strike="noStrike" cap="none">
                <a:solidFill>
                  <a:srgbClr val="201E1E"/>
                </a:solidFill>
                <a:latin typeface="Open Sans"/>
                <a:ea typeface="Open Sans"/>
                <a:cs typeface="Open Sans"/>
                <a:sym typeface="Open Sans"/>
              </a:rPr>
              <a:t>Lastly, one of the hardest things for me to do was…</a:t>
            </a:r>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2">
                                            <p:txEl>
                                              <p:pRg st="0" end="0"/>
                                            </p:txEl>
                                          </p:spTgt>
                                        </p:tgtEl>
                                        <p:attrNameLst>
                                          <p:attrName>style.visibility</p:attrName>
                                        </p:attrNameLst>
                                      </p:cBhvr>
                                      <p:to>
                                        <p:strVal val="visible"/>
                                      </p:to>
                                    </p:set>
                                    <p:animEffect transition="in" filter="fade">
                                      <p:cBhvr>
                                        <p:cTn id="7" dur="1000"/>
                                        <p:tgtEl>
                                          <p:spTgt spid="19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2">
                                            <p:txEl>
                                              <p:pRg st="1" end="1"/>
                                            </p:txEl>
                                          </p:spTgt>
                                        </p:tgtEl>
                                        <p:attrNameLst>
                                          <p:attrName>style.visibility</p:attrName>
                                        </p:attrNameLst>
                                      </p:cBhvr>
                                      <p:to>
                                        <p:strVal val="visible"/>
                                      </p:to>
                                    </p:set>
                                    <p:animEffect transition="in" filter="fade">
                                      <p:cBhvr>
                                        <p:cTn id="12" dur="1000"/>
                                        <p:tgtEl>
                                          <p:spTgt spid="19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2">
                                            <p:txEl>
                                              <p:pRg st="2" end="2"/>
                                            </p:txEl>
                                          </p:spTgt>
                                        </p:tgtEl>
                                        <p:attrNameLst>
                                          <p:attrName>style.visibility</p:attrName>
                                        </p:attrNameLst>
                                      </p:cBhvr>
                                      <p:to>
                                        <p:strVal val="visible"/>
                                      </p:to>
                                    </p:set>
                                    <p:animEffect transition="in" filter="fade">
                                      <p:cBhvr>
                                        <p:cTn id="17" dur="1000"/>
                                        <p:tgtEl>
                                          <p:spTgt spid="19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3265</TotalTime>
  <Words>1991</Words>
  <Application>Microsoft Office PowerPoint</Application>
  <PresentationFormat>On-screen Show (16:9)</PresentationFormat>
  <Paragraphs>230</Paragraphs>
  <Slides>33</Slides>
  <Notes>33</Notes>
  <HiddenSlides>8</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33</vt:i4>
      </vt:variant>
    </vt:vector>
  </HeadingPairs>
  <TitlesOfParts>
    <vt:vector size="41" baseType="lpstr">
      <vt:lpstr>Arial</vt:lpstr>
      <vt:lpstr>Noto Sans Symbols</vt:lpstr>
      <vt:lpstr>Calibri</vt:lpstr>
      <vt:lpstr>Open Sans</vt:lpstr>
      <vt:lpstr>Roboto</vt:lpstr>
      <vt:lpstr>Office Theme</vt:lpstr>
      <vt:lpstr>Simple Light</vt:lpstr>
      <vt:lpstr>Adobe 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WuTang</dc:creator>
  <cp:lastModifiedBy>Kira Hovancik</cp:lastModifiedBy>
  <cp:revision>18</cp:revision>
  <dcterms:modified xsi:type="dcterms:W3CDTF">2024-09-22T07:43:20Z</dcterms:modified>
</cp:coreProperties>
</file>