
<file path=[Content_Types].xml><?xml version="1.0" encoding="utf-8"?>
<Types xmlns="http://schemas.openxmlformats.org/package/2006/content-types">
  <Default Extension="png" ContentType="image/png"/>
  <Default Extension="jpe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748" r:id="rId2"/>
    <p:sldId id="527" r:id="rId3"/>
    <p:sldId id="516" r:id="rId4"/>
    <p:sldId id="569" r:id="rId5"/>
    <p:sldId id="628" r:id="rId6"/>
    <p:sldId id="471" r:id="rId7"/>
    <p:sldId id="472" r:id="rId8"/>
    <p:sldId id="473" r:id="rId9"/>
    <p:sldId id="474" r:id="rId10"/>
    <p:sldId id="577" r:id="rId11"/>
    <p:sldId id="578" r:id="rId12"/>
    <p:sldId id="587" r:id="rId13"/>
    <p:sldId id="586" r:id="rId14"/>
    <p:sldId id="639" r:id="rId15"/>
    <p:sldId id="737" r:id="rId16"/>
    <p:sldId id="637" r:id="rId17"/>
    <p:sldId id="640" r:id="rId18"/>
    <p:sldId id="758" r:id="rId19"/>
    <p:sldId id="759" r:id="rId20"/>
    <p:sldId id="760" r:id="rId21"/>
    <p:sldId id="761" r:id="rId22"/>
    <p:sldId id="762" r:id="rId23"/>
    <p:sldId id="763" r:id="rId24"/>
    <p:sldId id="766" r:id="rId25"/>
    <p:sldId id="742" r:id="rId26"/>
    <p:sldId id="743" r:id="rId27"/>
    <p:sldId id="747" r:id="rId28"/>
    <p:sldId id="593" r:id="rId29"/>
    <p:sldId id="753" r:id="rId30"/>
    <p:sldId id="754" r:id="rId31"/>
    <p:sldId id="641" r:id="rId32"/>
    <p:sldId id="745" r:id="rId33"/>
    <p:sldId id="738" r:id="rId34"/>
    <p:sldId id="635" r:id="rId35"/>
    <p:sldId id="633" r:id="rId36"/>
    <p:sldId id="594" r:id="rId37"/>
    <p:sldId id="634" r:id="rId38"/>
    <p:sldId id="596" r:id="rId39"/>
    <p:sldId id="597" r:id="rId40"/>
    <p:sldId id="590" r:id="rId41"/>
    <p:sldId id="599" r:id="rId42"/>
    <p:sldId id="728" r:id="rId43"/>
    <p:sldId id="727" r:id="rId44"/>
    <p:sldId id="600" r:id="rId45"/>
    <p:sldId id="666" r:id="rId46"/>
    <p:sldId id="667" r:id="rId47"/>
    <p:sldId id="716" r:id="rId48"/>
    <p:sldId id="726" r:id="rId49"/>
    <p:sldId id="750" r:id="rId50"/>
    <p:sldId id="627" r:id="rId51"/>
    <p:sldId id="671" r:id="rId52"/>
    <p:sldId id="402" r:id="rId53"/>
    <p:sldId id="476" r:id="rId54"/>
    <p:sldId id="477" r:id="rId55"/>
    <p:sldId id="510" r:id="rId56"/>
    <p:sldId id="674" r:id="rId57"/>
    <p:sldId id="682" r:id="rId58"/>
    <p:sldId id="736" r:id="rId59"/>
    <p:sldId id="741" r:id="rId60"/>
    <p:sldId id="725" r:id="rId61"/>
    <p:sldId id="724" r:id="rId62"/>
    <p:sldId id="740" r:id="rId63"/>
    <p:sldId id="733" r:id="rId64"/>
    <p:sldId id="646" r:id="rId65"/>
    <p:sldId id="739" r:id="rId66"/>
    <p:sldId id="675" r:id="rId67"/>
    <p:sldId id="676" r:id="rId68"/>
    <p:sldId id="677" r:id="rId69"/>
    <p:sldId id="729" r:id="rId70"/>
    <p:sldId id="645" r:id="rId71"/>
  </p:sldIdLst>
  <p:sldSz cx="8229600" cy="594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 Corbin" initials="KC" lastIdx="1" clrIdx="0">
    <p:extLst>
      <p:ext uri="{19B8F6BF-5375-455C-9EA6-DF929625EA0E}">
        <p15:presenceInfo xmlns:p15="http://schemas.microsoft.com/office/powerpoint/2012/main" userId="abe21d8d3fd1f81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CC00"/>
    <a:srgbClr val="0033CC"/>
    <a:srgbClr val="FF0066"/>
    <a:srgbClr val="00CCFF"/>
    <a:srgbClr val="660066"/>
    <a:srgbClr val="FF9900"/>
    <a:srgbClr val="669900"/>
    <a:srgbClr val="0066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4676" autoAdjust="0"/>
  </p:normalViewPr>
  <p:slideViewPr>
    <p:cSldViewPr>
      <p:cViewPr varScale="1">
        <p:scale>
          <a:sx n="125" d="100"/>
          <a:sy n="125" d="100"/>
        </p:scale>
        <p:origin x="1470" y="90"/>
      </p:cViewPr>
      <p:guideLst>
        <p:guide orient="horz" pos="1872"/>
        <p:guide pos="2592"/>
      </p:guideLst>
    </p:cSldViewPr>
  </p:slideViewPr>
  <p:outlineViewPr>
    <p:cViewPr>
      <p:scale>
        <a:sx n="33" d="100"/>
        <a:sy n="33" d="100"/>
      </p:scale>
      <p:origin x="36" y="933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BFD2A-BACA-40B3-B80B-4E7DD812E226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43000"/>
            <a:ext cx="4273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E42D3-6533-4288-A1FB-76DBA2F8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8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E42D3-6533-4288-A1FB-76DBA2F86C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48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E42D3-6533-4288-A1FB-76DBA2F86C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8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E42D3-6533-4288-A1FB-76DBA2F86C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7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E42D3-6533-4288-A1FB-76DBA2F86C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7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E42D3-6533-4288-A1FB-76DBA2F86C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1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9747"/>
            <a:ext cx="8229600" cy="1613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562951"/>
            <a:ext cx="6583680" cy="1581750"/>
          </a:xfrm>
        </p:spPr>
        <p:txBody>
          <a:bodyPr anchor="b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3147908"/>
            <a:ext cx="6583680" cy="594360"/>
          </a:xfrm>
        </p:spPr>
        <p:txBody>
          <a:bodyPr>
            <a:normAutofit/>
          </a:bodyPr>
          <a:lstStyle>
            <a:lvl1pPr marL="0" indent="0" algn="l">
              <a:buNone/>
              <a:defRPr sz="1733"/>
            </a:lvl1pPr>
            <a:lvl2pPr marL="396255" indent="0" algn="ctr">
              <a:buNone/>
              <a:defRPr sz="1733"/>
            </a:lvl2pPr>
            <a:lvl3pPr marL="792510" indent="0" algn="ctr">
              <a:buNone/>
              <a:defRPr sz="1560"/>
            </a:lvl3pPr>
            <a:lvl4pPr marL="1188766" indent="0" algn="ctr">
              <a:buNone/>
              <a:defRPr sz="1387"/>
            </a:lvl4pPr>
            <a:lvl5pPr marL="1585021" indent="0" algn="ctr">
              <a:buNone/>
              <a:defRPr sz="1387"/>
            </a:lvl5pPr>
            <a:lvl6pPr marL="1981276" indent="0" algn="ctr">
              <a:buNone/>
              <a:defRPr sz="1387"/>
            </a:lvl6pPr>
            <a:lvl7pPr marL="2377531" indent="0" algn="ctr">
              <a:buNone/>
              <a:defRPr sz="1387"/>
            </a:lvl7pPr>
            <a:lvl8pPr marL="2773787" indent="0" algn="ctr">
              <a:buNone/>
              <a:defRPr sz="1387"/>
            </a:lvl8pPr>
            <a:lvl9pPr marL="3170042" indent="0" algn="ctr">
              <a:buNone/>
              <a:defRPr sz="13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8954" y="3747333"/>
            <a:ext cx="2067686" cy="316442"/>
          </a:xfrm>
        </p:spPr>
        <p:txBody>
          <a:bodyPr/>
          <a:lstStyle/>
          <a:p>
            <a:fld id="{911B21CB-EA95-4EE1-8183-295E17863A84}" type="datetime1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2960" y="3747333"/>
            <a:ext cx="4392549" cy="316442"/>
          </a:xfrm>
        </p:spPr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52110" y="1240085"/>
            <a:ext cx="1954530" cy="316442"/>
          </a:xfrm>
        </p:spPr>
        <p:txBody>
          <a:bodyPr/>
          <a:lstStyle/>
          <a:p>
            <a:fld id="{BCA40BD9-9E61-4333-9080-CEE2318F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3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19" y="4071046"/>
            <a:ext cx="7160834" cy="710108"/>
          </a:xfrm>
        </p:spPr>
        <p:txBody>
          <a:bodyPr anchor="b"/>
          <a:lstStyle>
            <a:lvl1pPr algn="l">
              <a:defRPr sz="27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4920" y="846764"/>
            <a:ext cx="7155234" cy="2952709"/>
          </a:xfrm>
        </p:spPr>
        <p:txBody>
          <a:bodyPr anchor="t"/>
          <a:lstStyle>
            <a:lvl1pPr marL="0" indent="0">
              <a:buNone/>
              <a:defRPr sz="2773"/>
            </a:lvl1pPr>
            <a:lvl2pPr marL="396255" indent="0">
              <a:buNone/>
              <a:defRPr sz="2427"/>
            </a:lvl2pPr>
            <a:lvl3pPr marL="792510" indent="0">
              <a:buNone/>
              <a:defRPr sz="2080"/>
            </a:lvl3pPr>
            <a:lvl4pPr marL="1188766" indent="0">
              <a:buNone/>
              <a:defRPr sz="1733"/>
            </a:lvl4pPr>
            <a:lvl5pPr marL="1585021" indent="0">
              <a:buNone/>
              <a:defRPr sz="1733"/>
            </a:lvl5pPr>
            <a:lvl6pPr marL="1981276" indent="0">
              <a:buNone/>
              <a:defRPr sz="1733"/>
            </a:lvl6pPr>
            <a:lvl7pPr marL="2377531" indent="0">
              <a:buNone/>
              <a:defRPr sz="1733"/>
            </a:lvl7pPr>
            <a:lvl8pPr marL="2773787" indent="0">
              <a:buNone/>
              <a:defRPr sz="1733"/>
            </a:lvl8pPr>
            <a:lvl9pPr marL="3170042" indent="0">
              <a:buNone/>
              <a:defRPr sz="17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24" y="4781154"/>
            <a:ext cx="7159752" cy="647334"/>
          </a:xfrm>
        </p:spPr>
        <p:txBody>
          <a:bodyPr/>
          <a:lstStyle>
            <a:lvl1pPr marL="0" indent="0" algn="l">
              <a:buNone/>
              <a:defRPr sz="1387"/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EC5D-E431-442D-AE49-352C910994AC}" type="datetime1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0BD9-9E61-4333-9080-CEE2318F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9747"/>
            <a:ext cx="8229600" cy="1613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24" y="653062"/>
            <a:ext cx="7159752" cy="2428805"/>
          </a:xfrm>
        </p:spPr>
        <p:txBody>
          <a:bodyPr anchor="ctr"/>
          <a:lstStyle>
            <a:lvl1pPr algn="l">
              <a:defRPr sz="27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3162583"/>
            <a:ext cx="6995160" cy="1153405"/>
          </a:xfrm>
        </p:spPr>
        <p:txBody>
          <a:bodyPr anchor="ctr"/>
          <a:lstStyle>
            <a:lvl1pPr marL="0" indent="0">
              <a:buNone/>
              <a:defRPr sz="1387"/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05958" y="330201"/>
            <a:ext cx="1964817" cy="316442"/>
          </a:xfrm>
        </p:spPr>
        <p:txBody>
          <a:bodyPr/>
          <a:lstStyle>
            <a:lvl1pPr algn="r">
              <a:defRPr/>
            </a:lvl1pPr>
          </a:lstStyle>
          <a:p>
            <a:fld id="{624933AE-B502-4C58-8A1F-73949CBF0D76}" type="datetime1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4924" y="330201"/>
            <a:ext cx="4347590" cy="316442"/>
          </a:xfrm>
        </p:spPr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4219" y="330201"/>
            <a:ext cx="600457" cy="316442"/>
          </a:xfrm>
        </p:spPr>
        <p:txBody>
          <a:bodyPr/>
          <a:lstStyle/>
          <a:p>
            <a:fld id="{BCA40BD9-9E61-4333-9080-CEE2318F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55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9747"/>
            <a:ext cx="8229600" cy="1613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6" y="653063"/>
            <a:ext cx="6852285" cy="2388736"/>
          </a:xfrm>
        </p:spPr>
        <p:txBody>
          <a:bodyPr anchor="ctr"/>
          <a:lstStyle>
            <a:lvl1pPr algn="l">
              <a:defRPr sz="27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880109" y="3041799"/>
            <a:ext cx="6475097" cy="385184"/>
          </a:xfrm>
        </p:spPr>
        <p:txBody>
          <a:bodyPr anchor="t">
            <a:normAutofit/>
          </a:bodyPr>
          <a:lstStyle>
            <a:lvl1pPr marL="0" indent="0">
              <a:buNone/>
              <a:defRPr sz="1213"/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3617985"/>
            <a:ext cx="7000877" cy="711763"/>
          </a:xfrm>
        </p:spPr>
        <p:txBody>
          <a:bodyPr anchor="ctr">
            <a:normAutofit/>
          </a:bodyPr>
          <a:lstStyle>
            <a:lvl1pPr marL="0" indent="0">
              <a:buNone/>
              <a:defRPr sz="1387"/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05958" y="330201"/>
            <a:ext cx="1964817" cy="316442"/>
          </a:xfrm>
        </p:spPr>
        <p:txBody>
          <a:bodyPr/>
          <a:lstStyle>
            <a:lvl1pPr algn="r">
              <a:defRPr/>
            </a:lvl1pPr>
          </a:lstStyle>
          <a:p>
            <a:fld id="{B329C0FC-576E-4E6F-A7E7-4ECB27078377}" type="datetime1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4924" y="328847"/>
            <a:ext cx="4347590" cy="316442"/>
          </a:xfrm>
        </p:spPr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4219" y="330201"/>
            <a:ext cx="600457" cy="316442"/>
          </a:xfrm>
        </p:spPr>
        <p:txBody>
          <a:bodyPr/>
          <a:lstStyle/>
          <a:p>
            <a:fld id="{BCA40BD9-9E61-4333-9080-CEE2318FF07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8312" y="700024"/>
            <a:ext cx="411480" cy="506806"/>
          </a:xfrm>
          <a:prstGeom prst="rect">
            <a:avLst/>
          </a:prstGeom>
        </p:spPr>
        <p:txBody>
          <a:bodyPr vert="horz" lIns="79248" tIns="39624" rIns="79248" bIns="396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93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32060" y="2618486"/>
            <a:ext cx="411480" cy="506806"/>
          </a:xfrm>
          <a:prstGeom prst="rect">
            <a:avLst/>
          </a:prstGeom>
        </p:spPr>
        <p:txBody>
          <a:bodyPr vert="horz" lIns="79248" tIns="39624" rIns="79248" bIns="396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93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3753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9747"/>
            <a:ext cx="8229600" cy="1613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974742"/>
            <a:ext cx="6997304" cy="2176924"/>
          </a:xfrm>
        </p:spPr>
        <p:txBody>
          <a:bodyPr anchor="b"/>
          <a:lstStyle>
            <a:lvl1pPr algn="l">
              <a:defRPr sz="27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13" y="3161874"/>
            <a:ext cx="6996247" cy="866567"/>
          </a:xfrm>
        </p:spPr>
        <p:txBody>
          <a:bodyPr anchor="t"/>
          <a:lstStyle>
            <a:lvl1pPr marL="0" indent="0">
              <a:buNone/>
              <a:defRPr sz="1387"/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05958" y="328366"/>
            <a:ext cx="1964817" cy="316442"/>
          </a:xfrm>
        </p:spPr>
        <p:txBody>
          <a:bodyPr/>
          <a:lstStyle>
            <a:lvl1pPr algn="r">
              <a:defRPr/>
            </a:lvl1pPr>
          </a:lstStyle>
          <a:p>
            <a:fld id="{802B25FC-42BF-4D58-BB56-AA887EC93252}" type="datetime1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4924" y="328366"/>
            <a:ext cx="4347590" cy="316442"/>
          </a:xfrm>
        </p:spPr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4219" y="330201"/>
            <a:ext cx="600457" cy="316442"/>
          </a:xfrm>
        </p:spPr>
        <p:txBody>
          <a:bodyPr/>
          <a:lstStyle/>
          <a:p>
            <a:fld id="{BCA40BD9-9E61-4333-9080-CEE2318F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5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954531" y="660400"/>
            <a:ext cx="5740145" cy="11300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4925" y="1908469"/>
            <a:ext cx="2304288" cy="535011"/>
          </a:xfrm>
        </p:spPr>
        <p:txBody>
          <a:bodyPr anchor="b">
            <a:noAutofit/>
          </a:bodyPr>
          <a:lstStyle>
            <a:lvl1pPr marL="0" indent="0">
              <a:buNone/>
              <a:defRPr sz="2080" b="0">
                <a:solidFill>
                  <a:schemeClr val="tx1"/>
                </a:solidFill>
              </a:defRPr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4924" y="2517289"/>
            <a:ext cx="2304288" cy="2911202"/>
          </a:xfrm>
        </p:spPr>
        <p:txBody>
          <a:bodyPr anchor="t">
            <a:normAutofit/>
          </a:bodyPr>
          <a:lstStyle>
            <a:lvl1pPr marL="0" indent="0">
              <a:buNone/>
              <a:defRPr sz="1213"/>
            </a:lvl1pPr>
            <a:lvl2pPr marL="396255" indent="0">
              <a:buNone/>
              <a:defRPr sz="1040"/>
            </a:lvl2pPr>
            <a:lvl3pPr marL="792510" indent="0">
              <a:buNone/>
              <a:defRPr sz="867"/>
            </a:lvl3pPr>
            <a:lvl4pPr marL="1188766" indent="0">
              <a:buNone/>
              <a:defRPr sz="780"/>
            </a:lvl4pPr>
            <a:lvl5pPr marL="1585021" indent="0">
              <a:buNone/>
              <a:defRPr sz="780"/>
            </a:lvl5pPr>
            <a:lvl6pPr marL="1981276" indent="0">
              <a:buNone/>
              <a:defRPr sz="780"/>
            </a:lvl6pPr>
            <a:lvl7pPr marL="2377531" indent="0">
              <a:buNone/>
              <a:defRPr sz="780"/>
            </a:lvl7pPr>
            <a:lvl8pPr marL="2773787" indent="0">
              <a:buNone/>
              <a:defRPr sz="780"/>
            </a:lvl8pPr>
            <a:lvl9pPr marL="3170042" indent="0">
              <a:buNone/>
              <a:defRPr sz="7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72013" y="1907822"/>
            <a:ext cx="2304288" cy="542996"/>
          </a:xfrm>
        </p:spPr>
        <p:txBody>
          <a:bodyPr anchor="b">
            <a:noAutofit/>
          </a:bodyPr>
          <a:lstStyle>
            <a:lvl1pPr marL="0" indent="0">
              <a:buNone/>
              <a:defRPr sz="2080" b="0">
                <a:solidFill>
                  <a:schemeClr val="tx1"/>
                </a:solidFill>
              </a:defRPr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70703" y="2516859"/>
            <a:ext cx="2304288" cy="2911629"/>
          </a:xfrm>
        </p:spPr>
        <p:txBody>
          <a:bodyPr anchor="t">
            <a:normAutofit/>
          </a:bodyPr>
          <a:lstStyle>
            <a:lvl1pPr marL="0" indent="0">
              <a:buNone/>
              <a:defRPr sz="1213"/>
            </a:lvl1pPr>
            <a:lvl2pPr marL="396255" indent="0">
              <a:buNone/>
              <a:defRPr sz="1040"/>
            </a:lvl2pPr>
            <a:lvl3pPr marL="792510" indent="0">
              <a:buNone/>
              <a:defRPr sz="867"/>
            </a:lvl3pPr>
            <a:lvl4pPr marL="1188766" indent="0">
              <a:buNone/>
              <a:defRPr sz="780"/>
            </a:lvl4pPr>
            <a:lvl5pPr marL="1585021" indent="0">
              <a:buNone/>
              <a:defRPr sz="780"/>
            </a:lvl5pPr>
            <a:lvl6pPr marL="1981276" indent="0">
              <a:buNone/>
              <a:defRPr sz="780"/>
            </a:lvl6pPr>
            <a:lvl7pPr marL="2377531" indent="0">
              <a:buNone/>
              <a:defRPr sz="780"/>
            </a:lvl7pPr>
            <a:lvl8pPr marL="2773787" indent="0">
              <a:buNone/>
              <a:defRPr sz="780"/>
            </a:lvl8pPr>
            <a:lvl9pPr marL="3170042" indent="0">
              <a:buNone/>
              <a:defRPr sz="7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90387" y="1900484"/>
            <a:ext cx="2304288" cy="542996"/>
          </a:xfrm>
        </p:spPr>
        <p:txBody>
          <a:bodyPr anchor="b">
            <a:noAutofit/>
          </a:bodyPr>
          <a:lstStyle>
            <a:lvl1pPr marL="0" indent="0">
              <a:buNone/>
              <a:defRPr sz="2080" b="0">
                <a:solidFill>
                  <a:schemeClr val="tx1"/>
                </a:solidFill>
              </a:defRPr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90388" y="2517289"/>
            <a:ext cx="2304288" cy="2911202"/>
          </a:xfrm>
        </p:spPr>
        <p:txBody>
          <a:bodyPr anchor="t">
            <a:normAutofit/>
          </a:bodyPr>
          <a:lstStyle>
            <a:lvl1pPr marL="0" indent="0">
              <a:buNone/>
              <a:defRPr sz="1213"/>
            </a:lvl1pPr>
            <a:lvl2pPr marL="396255" indent="0">
              <a:buNone/>
              <a:defRPr sz="1040"/>
            </a:lvl2pPr>
            <a:lvl3pPr marL="792510" indent="0">
              <a:buNone/>
              <a:defRPr sz="867"/>
            </a:lvl3pPr>
            <a:lvl4pPr marL="1188766" indent="0">
              <a:buNone/>
              <a:defRPr sz="780"/>
            </a:lvl4pPr>
            <a:lvl5pPr marL="1585021" indent="0">
              <a:buNone/>
              <a:defRPr sz="780"/>
            </a:lvl5pPr>
            <a:lvl6pPr marL="1981276" indent="0">
              <a:buNone/>
              <a:defRPr sz="780"/>
            </a:lvl6pPr>
            <a:lvl7pPr marL="2377531" indent="0">
              <a:buNone/>
              <a:defRPr sz="780"/>
            </a:lvl7pPr>
            <a:lvl8pPr marL="2773787" indent="0">
              <a:buNone/>
              <a:defRPr sz="780"/>
            </a:lvl8pPr>
            <a:lvl9pPr marL="3170042" indent="0">
              <a:buNone/>
              <a:defRPr sz="7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7B0-4770-4C40-9D3C-E3C5C2409FFA}" type="datetime1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0BD9-9E61-4333-9080-CEE2318F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12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954532" y="660400"/>
            <a:ext cx="5743786" cy="1122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4924" y="3564895"/>
            <a:ext cx="2304288" cy="591730"/>
          </a:xfrm>
        </p:spPr>
        <p:txBody>
          <a:bodyPr anchor="b">
            <a:noAutofit/>
          </a:bodyPr>
          <a:lstStyle>
            <a:lvl1pPr marL="0" indent="0">
              <a:buNone/>
              <a:defRPr sz="2080" b="0">
                <a:solidFill>
                  <a:schemeClr val="tx1"/>
                </a:solidFill>
              </a:defRPr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4924" y="2020824"/>
            <a:ext cx="2304288" cy="1306327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87"/>
            </a:lvl1pPr>
            <a:lvl2pPr marL="396255" indent="0">
              <a:buNone/>
              <a:defRPr sz="1387"/>
            </a:lvl2pPr>
            <a:lvl3pPr marL="792510" indent="0">
              <a:buNone/>
              <a:defRPr sz="1387"/>
            </a:lvl3pPr>
            <a:lvl4pPr marL="1188766" indent="0">
              <a:buNone/>
              <a:defRPr sz="1387"/>
            </a:lvl4pPr>
            <a:lvl5pPr marL="1585021" indent="0">
              <a:buNone/>
              <a:defRPr sz="1387"/>
            </a:lvl5pPr>
            <a:lvl6pPr marL="1981276" indent="0">
              <a:buNone/>
              <a:defRPr sz="1387"/>
            </a:lvl6pPr>
            <a:lvl7pPr marL="2377531" indent="0">
              <a:buNone/>
              <a:defRPr sz="1387"/>
            </a:lvl7pPr>
            <a:lvl8pPr marL="2773787" indent="0">
              <a:buNone/>
              <a:defRPr sz="1387"/>
            </a:lvl8pPr>
            <a:lvl9pPr marL="3170042" indent="0">
              <a:buNone/>
              <a:defRPr sz="138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4924" y="4156623"/>
            <a:ext cx="2304288" cy="1271865"/>
          </a:xfrm>
        </p:spPr>
        <p:txBody>
          <a:bodyPr anchor="t">
            <a:normAutofit/>
          </a:bodyPr>
          <a:lstStyle>
            <a:lvl1pPr marL="0" indent="0">
              <a:buNone/>
              <a:defRPr sz="1213"/>
            </a:lvl1pPr>
            <a:lvl2pPr marL="396255" indent="0">
              <a:buNone/>
              <a:defRPr sz="1040"/>
            </a:lvl2pPr>
            <a:lvl3pPr marL="792510" indent="0">
              <a:buNone/>
              <a:defRPr sz="867"/>
            </a:lvl3pPr>
            <a:lvl4pPr marL="1188766" indent="0">
              <a:buNone/>
              <a:defRPr sz="780"/>
            </a:lvl4pPr>
            <a:lvl5pPr marL="1585021" indent="0">
              <a:buNone/>
              <a:defRPr sz="780"/>
            </a:lvl5pPr>
            <a:lvl6pPr marL="1981276" indent="0">
              <a:buNone/>
              <a:defRPr sz="780"/>
            </a:lvl6pPr>
            <a:lvl7pPr marL="2377531" indent="0">
              <a:buNone/>
              <a:defRPr sz="780"/>
            </a:lvl7pPr>
            <a:lvl8pPr marL="2773787" indent="0">
              <a:buNone/>
              <a:defRPr sz="780"/>
            </a:lvl8pPr>
            <a:lvl9pPr marL="3170042" indent="0">
              <a:buNone/>
              <a:defRPr sz="7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2686" y="3564895"/>
            <a:ext cx="2304288" cy="591730"/>
          </a:xfrm>
        </p:spPr>
        <p:txBody>
          <a:bodyPr anchor="b">
            <a:noAutofit/>
          </a:bodyPr>
          <a:lstStyle>
            <a:lvl1pPr marL="0" indent="0">
              <a:buNone/>
              <a:defRPr sz="2080" b="0">
                <a:solidFill>
                  <a:schemeClr val="tx1"/>
                </a:solidFill>
              </a:defRPr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62685" y="2020824"/>
            <a:ext cx="2304288" cy="1308547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87"/>
            </a:lvl1pPr>
            <a:lvl2pPr marL="396255" indent="0">
              <a:buNone/>
              <a:defRPr sz="1387"/>
            </a:lvl2pPr>
            <a:lvl3pPr marL="792510" indent="0">
              <a:buNone/>
              <a:defRPr sz="1387"/>
            </a:lvl3pPr>
            <a:lvl4pPr marL="1188766" indent="0">
              <a:buNone/>
              <a:defRPr sz="1387"/>
            </a:lvl4pPr>
            <a:lvl5pPr marL="1585021" indent="0">
              <a:buNone/>
              <a:defRPr sz="1387"/>
            </a:lvl5pPr>
            <a:lvl6pPr marL="1981276" indent="0">
              <a:buNone/>
              <a:defRPr sz="1387"/>
            </a:lvl6pPr>
            <a:lvl7pPr marL="2377531" indent="0">
              <a:buNone/>
              <a:defRPr sz="1387"/>
            </a:lvl7pPr>
            <a:lvl8pPr marL="2773787" indent="0">
              <a:buNone/>
              <a:defRPr sz="1387"/>
            </a:lvl8pPr>
            <a:lvl9pPr marL="3170042" indent="0">
              <a:buNone/>
              <a:defRPr sz="138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61772" y="4156622"/>
            <a:ext cx="2304288" cy="1271865"/>
          </a:xfrm>
        </p:spPr>
        <p:txBody>
          <a:bodyPr anchor="t">
            <a:normAutofit/>
          </a:bodyPr>
          <a:lstStyle>
            <a:lvl1pPr marL="0" indent="0">
              <a:buNone/>
              <a:defRPr sz="1213"/>
            </a:lvl1pPr>
            <a:lvl2pPr marL="396255" indent="0">
              <a:buNone/>
              <a:defRPr sz="1040"/>
            </a:lvl2pPr>
            <a:lvl3pPr marL="792510" indent="0">
              <a:buNone/>
              <a:defRPr sz="867"/>
            </a:lvl3pPr>
            <a:lvl4pPr marL="1188766" indent="0">
              <a:buNone/>
              <a:defRPr sz="780"/>
            </a:lvl4pPr>
            <a:lvl5pPr marL="1585021" indent="0">
              <a:buNone/>
              <a:defRPr sz="780"/>
            </a:lvl5pPr>
            <a:lvl6pPr marL="1981276" indent="0">
              <a:buNone/>
              <a:defRPr sz="780"/>
            </a:lvl6pPr>
            <a:lvl7pPr marL="2377531" indent="0">
              <a:buNone/>
              <a:defRPr sz="780"/>
            </a:lvl7pPr>
            <a:lvl8pPr marL="2773787" indent="0">
              <a:buNone/>
              <a:defRPr sz="780"/>
            </a:lvl8pPr>
            <a:lvl9pPr marL="3170042" indent="0">
              <a:buNone/>
              <a:defRPr sz="7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94029" y="3564895"/>
            <a:ext cx="2304288" cy="591730"/>
          </a:xfrm>
        </p:spPr>
        <p:txBody>
          <a:bodyPr anchor="b">
            <a:noAutofit/>
          </a:bodyPr>
          <a:lstStyle>
            <a:lvl1pPr marL="0" indent="0">
              <a:buNone/>
              <a:defRPr sz="2080" b="0">
                <a:solidFill>
                  <a:schemeClr val="tx1"/>
                </a:solidFill>
              </a:defRPr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94028" y="2020825"/>
            <a:ext cx="2304288" cy="130773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87"/>
            </a:lvl1pPr>
            <a:lvl2pPr marL="396255" indent="0">
              <a:buNone/>
              <a:defRPr sz="1387"/>
            </a:lvl2pPr>
            <a:lvl3pPr marL="792510" indent="0">
              <a:buNone/>
              <a:defRPr sz="1387"/>
            </a:lvl3pPr>
            <a:lvl4pPr marL="1188766" indent="0">
              <a:buNone/>
              <a:defRPr sz="1387"/>
            </a:lvl4pPr>
            <a:lvl5pPr marL="1585021" indent="0">
              <a:buNone/>
              <a:defRPr sz="1387"/>
            </a:lvl5pPr>
            <a:lvl6pPr marL="1981276" indent="0">
              <a:buNone/>
              <a:defRPr sz="1387"/>
            </a:lvl6pPr>
            <a:lvl7pPr marL="2377531" indent="0">
              <a:buNone/>
              <a:defRPr sz="1387"/>
            </a:lvl7pPr>
            <a:lvl8pPr marL="2773787" indent="0">
              <a:buNone/>
              <a:defRPr sz="1387"/>
            </a:lvl8pPr>
            <a:lvl9pPr marL="3170042" indent="0">
              <a:buNone/>
              <a:defRPr sz="138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93945" y="4156621"/>
            <a:ext cx="2304288" cy="1271865"/>
          </a:xfrm>
        </p:spPr>
        <p:txBody>
          <a:bodyPr anchor="t">
            <a:normAutofit/>
          </a:bodyPr>
          <a:lstStyle>
            <a:lvl1pPr marL="0" indent="0">
              <a:buNone/>
              <a:defRPr sz="1213"/>
            </a:lvl1pPr>
            <a:lvl2pPr marL="396255" indent="0">
              <a:buNone/>
              <a:defRPr sz="1040"/>
            </a:lvl2pPr>
            <a:lvl3pPr marL="792510" indent="0">
              <a:buNone/>
              <a:defRPr sz="867"/>
            </a:lvl3pPr>
            <a:lvl4pPr marL="1188766" indent="0">
              <a:buNone/>
              <a:defRPr sz="780"/>
            </a:lvl4pPr>
            <a:lvl5pPr marL="1585021" indent="0">
              <a:buNone/>
              <a:defRPr sz="780"/>
            </a:lvl5pPr>
            <a:lvl6pPr marL="1981276" indent="0">
              <a:buNone/>
              <a:defRPr sz="780"/>
            </a:lvl6pPr>
            <a:lvl7pPr marL="2377531" indent="0">
              <a:buNone/>
              <a:defRPr sz="780"/>
            </a:lvl7pPr>
            <a:lvl8pPr marL="2773787" indent="0">
              <a:buNone/>
              <a:defRPr sz="780"/>
            </a:lvl8pPr>
            <a:lvl9pPr marL="3170042" indent="0">
              <a:buNone/>
              <a:defRPr sz="7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963F-8968-4072-97E9-D8485C6F094C}" type="datetime1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0BD9-9E61-4333-9080-CEE2318F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24" y="1901952"/>
            <a:ext cx="7159752" cy="352653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3684-CF8D-4FF2-996E-849DD1CCCFFA}" type="datetime1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0BD9-9E61-4333-9080-CEE2318F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46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9747"/>
            <a:ext cx="8229600" cy="1613853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5931" y="647559"/>
            <a:ext cx="1388745" cy="36821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24" y="646643"/>
            <a:ext cx="5650232" cy="36831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5958" y="330201"/>
            <a:ext cx="1964817" cy="316442"/>
          </a:xfrm>
        </p:spPr>
        <p:txBody>
          <a:bodyPr/>
          <a:lstStyle>
            <a:lvl1pPr algn="r">
              <a:defRPr/>
            </a:lvl1pPr>
          </a:lstStyle>
          <a:p>
            <a:fld id="{D9819FE7-0050-4471-8B8E-AED2AA8BA81A}" type="datetime1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4924" y="330201"/>
            <a:ext cx="4347590" cy="316442"/>
          </a:xfrm>
        </p:spPr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4219" y="330201"/>
            <a:ext cx="600457" cy="316442"/>
          </a:xfrm>
        </p:spPr>
        <p:txBody>
          <a:bodyPr/>
          <a:lstStyle/>
          <a:p>
            <a:fld id="{BCA40BD9-9E61-4333-9080-CEE2318F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2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3D88-CA56-4CDF-9E98-3318A75267CE}" type="datetime1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0BD9-9E61-4333-9080-CEE2318F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9747"/>
            <a:ext cx="8229600" cy="1613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24" y="653063"/>
            <a:ext cx="7159752" cy="2428344"/>
          </a:xfrm>
        </p:spPr>
        <p:txBody>
          <a:bodyPr anchor="b">
            <a:normAutofit/>
          </a:bodyPr>
          <a:lstStyle>
            <a:lvl1pPr algn="r">
              <a:defRPr sz="34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24" y="3156162"/>
            <a:ext cx="7159753" cy="1173583"/>
          </a:xfrm>
        </p:spPr>
        <p:txBody>
          <a:bodyPr>
            <a:normAutofit/>
          </a:bodyPr>
          <a:lstStyle>
            <a:lvl1pPr marL="0" indent="0" algn="r">
              <a:buNone/>
              <a:defRPr sz="1907">
                <a:solidFill>
                  <a:schemeClr val="tx1">
                    <a:tint val="75000"/>
                  </a:schemeClr>
                </a:solidFill>
              </a:defRPr>
            </a:lvl1pPr>
            <a:lvl2pPr marL="39625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5958" y="330201"/>
            <a:ext cx="1964817" cy="316442"/>
          </a:xfrm>
        </p:spPr>
        <p:txBody>
          <a:bodyPr/>
          <a:lstStyle>
            <a:lvl1pPr algn="r">
              <a:defRPr/>
            </a:lvl1pPr>
          </a:lstStyle>
          <a:p>
            <a:fld id="{F80A2381-A442-4155-8BAB-8A118DFC80A6}" type="datetime1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4924" y="330201"/>
            <a:ext cx="4347590" cy="316442"/>
          </a:xfrm>
        </p:spPr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4220" y="330201"/>
            <a:ext cx="600456" cy="316442"/>
          </a:xfrm>
        </p:spPr>
        <p:txBody>
          <a:bodyPr/>
          <a:lstStyle/>
          <a:p>
            <a:fld id="{BCA40BD9-9E61-4333-9080-CEE2318F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1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25" y="1901952"/>
            <a:ext cx="3519521" cy="3526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7889" y="1901952"/>
            <a:ext cx="3516786" cy="3526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1852-ECBB-45EB-AFA2-88C3C2030C23}" type="datetime1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0BD9-9E61-4333-9080-CEE2318F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1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530" y="660400"/>
            <a:ext cx="5740146" cy="1122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152" y="1892628"/>
            <a:ext cx="3315293" cy="714057"/>
          </a:xfrm>
        </p:spPr>
        <p:txBody>
          <a:bodyPr anchor="b">
            <a:normAutofit/>
          </a:bodyPr>
          <a:lstStyle>
            <a:lvl1pPr marL="0" indent="0">
              <a:buNone/>
              <a:defRPr sz="2427" b="0">
                <a:solidFill>
                  <a:schemeClr val="tx1"/>
                </a:solidFill>
              </a:defRPr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24" y="2714978"/>
            <a:ext cx="3519521" cy="27135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2117" y="1892628"/>
            <a:ext cx="3312559" cy="714057"/>
          </a:xfrm>
        </p:spPr>
        <p:txBody>
          <a:bodyPr anchor="b">
            <a:normAutofit/>
          </a:bodyPr>
          <a:lstStyle>
            <a:lvl1pPr marL="0" indent="0">
              <a:buNone/>
              <a:defRPr sz="2427" b="0">
                <a:solidFill>
                  <a:schemeClr val="tx1"/>
                </a:solidFill>
              </a:defRPr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7889" y="2714978"/>
            <a:ext cx="3516787" cy="27135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C5A4-242D-4681-A1A2-C653E10A8538}" type="datetime1">
              <a:rPr lang="en-US" smtClean="0"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0BD9-9E61-4333-9080-CEE2318F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9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74A3-7058-4EFE-870D-BC830A5B1E97}" type="datetime1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0BD9-9E61-4333-9080-CEE2318F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0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95F4-E738-4377-9E5C-98E255D66BFB}" type="datetime1">
              <a:rPr lang="en-US" smtClean="0"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0BD9-9E61-4333-9080-CEE2318F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9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24" y="1320800"/>
            <a:ext cx="2777490" cy="1386840"/>
          </a:xfrm>
        </p:spPr>
        <p:txBody>
          <a:bodyPr anchor="b"/>
          <a:lstStyle>
            <a:lvl1pPr algn="l">
              <a:defRPr sz="27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7580" y="647192"/>
            <a:ext cx="4197096" cy="478129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24" y="2707640"/>
            <a:ext cx="2777490" cy="2720848"/>
          </a:xfrm>
        </p:spPr>
        <p:txBody>
          <a:bodyPr/>
          <a:lstStyle>
            <a:lvl1pPr marL="0" indent="0">
              <a:buNone/>
              <a:defRPr sz="1387"/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873A-AD57-425F-93A2-18D964956619}" type="datetime1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0BD9-9E61-4333-9080-CEE2318F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3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24" y="1320800"/>
            <a:ext cx="3668157" cy="1386840"/>
          </a:xfrm>
        </p:spPr>
        <p:txBody>
          <a:bodyPr anchor="b"/>
          <a:lstStyle>
            <a:lvl1pPr algn="l">
              <a:defRPr sz="27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89771" y="651076"/>
            <a:ext cx="3306811" cy="4777412"/>
          </a:xfrm>
        </p:spPr>
        <p:txBody>
          <a:bodyPr anchor="t"/>
          <a:lstStyle>
            <a:lvl1pPr marL="0" indent="0">
              <a:buNone/>
              <a:defRPr sz="2773"/>
            </a:lvl1pPr>
            <a:lvl2pPr marL="396255" indent="0">
              <a:buNone/>
              <a:defRPr sz="2427"/>
            </a:lvl2pPr>
            <a:lvl3pPr marL="792510" indent="0">
              <a:buNone/>
              <a:defRPr sz="2080"/>
            </a:lvl3pPr>
            <a:lvl4pPr marL="1188766" indent="0">
              <a:buNone/>
              <a:defRPr sz="1733"/>
            </a:lvl4pPr>
            <a:lvl5pPr marL="1585021" indent="0">
              <a:buNone/>
              <a:defRPr sz="1733"/>
            </a:lvl5pPr>
            <a:lvl6pPr marL="1981276" indent="0">
              <a:buNone/>
              <a:defRPr sz="1733"/>
            </a:lvl6pPr>
            <a:lvl7pPr marL="2377531" indent="0">
              <a:buNone/>
              <a:defRPr sz="1733"/>
            </a:lvl7pPr>
            <a:lvl8pPr marL="2773787" indent="0">
              <a:buNone/>
              <a:defRPr sz="1733"/>
            </a:lvl8pPr>
            <a:lvl9pPr marL="3170042" indent="0">
              <a:buNone/>
              <a:defRPr sz="17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24" y="2707640"/>
            <a:ext cx="3668157" cy="2720848"/>
          </a:xfrm>
        </p:spPr>
        <p:txBody>
          <a:bodyPr/>
          <a:lstStyle>
            <a:lvl1pPr marL="0" indent="0">
              <a:buNone/>
              <a:defRPr sz="1387"/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E560-FAAF-414F-8E0B-C7DD181918C3}" type="datetime1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0BD9-9E61-4333-9080-CEE2318F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0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9369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4530" y="662457"/>
            <a:ext cx="5740146" cy="1120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24" y="1901952"/>
            <a:ext cx="7159752" cy="352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71007" y="5508838"/>
            <a:ext cx="1923669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00D8C-6C1E-42DC-957A-D8326C65D254}" type="datetime1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924" y="5508400"/>
            <a:ext cx="5112639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2018 Ken Corbin    www.callkencorbin.com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5025" y="330201"/>
            <a:ext cx="1779651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40BD9-9E61-4333-9080-CEE2318F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88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r" defTabSz="792510" rtl="0" eaLnBrk="1" latinLnBrk="0" hangingPunct="1">
        <a:lnSpc>
          <a:spcPct val="90000"/>
        </a:lnSpc>
        <a:spcBef>
          <a:spcPct val="0"/>
        </a:spcBef>
        <a:buNone/>
        <a:defRPr sz="3467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8128" indent="-198128" algn="l" defTabSz="79251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1907" kern="1200">
          <a:solidFill>
            <a:schemeClr val="tx1"/>
          </a:solidFill>
          <a:latin typeface="+mn-lt"/>
          <a:ea typeface="+mn-ea"/>
          <a:cs typeface="+mn-cs"/>
        </a:defRPr>
      </a:lvl1pPr>
      <a:lvl2pPr marL="594383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990638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386893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4pPr>
      <a:lvl5pPr marL="1783149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5pPr>
      <a:lvl6pPr marL="2179404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6pPr>
      <a:lvl7pPr marL="2575659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7pPr>
      <a:lvl8pPr marL="2971914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8pPr>
      <a:lvl9pPr marL="3368170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96255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9251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6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8502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7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3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773787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0042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g"/><Relationship Id="rId3" Type="http://schemas.openxmlformats.org/officeDocument/2006/relationships/image" Target="../media/image76.jpg"/><Relationship Id="rId7" Type="http://schemas.openxmlformats.org/officeDocument/2006/relationships/image" Target="../media/image80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g"/><Relationship Id="rId3" Type="http://schemas.openxmlformats.org/officeDocument/2006/relationships/image" Target="../media/image85.jpg"/><Relationship Id="rId7" Type="http://schemas.openxmlformats.org/officeDocument/2006/relationships/image" Target="../media/image89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g"/><Relationship Id="rId5" Type="http://schemas.openxmlformats.org/officeDocument/2006/relationships/image" Target="../media/image87.jpg"/><Relationship Id="rId10" Type="http://schemas.openxmlformats.org/officeDocument/2006/relationships/image" Target="../media/image92.jpg"/><Relationship Id="rId4" Type="http://schemas.openxmlformats.org/officeDocument/2006/relationships/image" Target="../media/image86.jpg"/><Relationship Id="rId9" Type="http://schemas.openxmlformats.org/officeDocument/2006/relationships/image" Target="../media/image91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jpg"/><Relationship Id="rId7" Type="http://schemas.openxmlformats.org/officeDocument/2006/relationships/image" Target="../media/image99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g"/><Relationship Id="rId5" Type="http://schemas.openxmlformats.org/officeDocument/2006/relationships/image" Target="../media/image97.jpg"/><Relationship Id="rId4" Type="http://schemas.openxmlformats.org/officeDocument/2006/relationships/image" Target="../media/image96.JPG"/><Relationship Id="rId9" Type="http://schemas.openxmlformats.org/officeDocument/2006/relationships/image" Target="../media/image10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7" Type="http://schemas.openxmlformats.org/officeDocument/2006/relationships/image" Target="../media/image110.pn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jpg"/><Relationship Id="rId4" Type="http://schemas.openxmlformats.org/officeDocument/2006/relationships/image" Target="../media/image107.JP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jpg"/><Relationship Id="rId4" Type="http://schemas.openxmlformats.org/officeDocument/2006/relationships/image" Target="../media/image114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59346" cy="9144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 </a:t>
            </a:r>
            <a:br>
              <a:rPr lang="en-US" sz="4000" dirty="0">
                <a:latin typeface="Britannic Bold" panose="020B0903060703020204" pitchFamily="34" charset="0"/>
              </a:rPr>
            </a:br>
            <a:endParaRPr lang="en-US" sz="4000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853" y="1165086"/>
            <a:ext cx="7491222" cy="485471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000" dirty="0">
              <a:solidFill>
                <a:srgbClr val="FFC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000" dirty="0">
              <a:solidFill>
                <a:srgbClr val="FFC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latin typeface="Arial Black" panose="020B0A04020102020204" pitchFamily="34" charset="0"/>
                <a:cs typeface="Arial" panose="020B0604020202020204" pitchFamily="34" charset="0"/>
              </a:rPr>
              <a:t>Ken Corbin         ken@callkencorbin.com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69583-3189-45B2-B212-88023F870CDF}"/>
              </a:ext>
            </a:extLst>
          </p:cNvPr>
          <p:cNvSpPr txBox="1"/>
          <p:nvPr/>
        </p:nvSpPr>
        <p:spPr>
          <a:xfrm>
            <a:off x="1066800" y="228600"/>
            <a:ext cx="6959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latin typeface="Britannic Bold" panose="020B0903060703020204" pitchFamily="34" charset="0"/>
              </a:rPr>
              <a:t>GROWING YOUR BUSINESS!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ABFF8D-1061-43D6-9762-09BD59C10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36" y="1714500"/>
            <a:ext cx="633932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22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74776"/>
            <a:ext cx="7949946" cy="11206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DON’T GROW OLD!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313676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rgbClr val="FFC000"/>
              </a:solidFill>
              <a:latin typeface="Britannic Bold" panose="020B0903060703020204" pitchFamily="34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FFC000"/>
              </a:solidFill>
              <a:latin typeface="Britannic Bold" panose="020B0903060703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  <a:latin typeface="Britannic Bold" panose="020B0903060703020204" pitchFamily="34" charset="0"/>
              </a:rPr>
              <a:t>                  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2CDC74-EB5A-4D05-9B7C-54CCD9CBD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198694"/>
            <a:ext cx="4577529" cy="25710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E1DD27-01CB-44C2-B17C-55140476A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9" y="554814"/>
            <a:ext cx="2548884" cy="15984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DAD7A8-8423-496D-BB13-2F142AD55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72" y="2340633"/>
            <a:ext cx="2190183" cy="14574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D26094-835C-4860-879A-668D2B399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72" y="1389099"/>
            <a:ext cx="1943507" cy="14501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A9A3CE7-8070-47C3-BE62-60206785EF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66" y="989341"/>
            <a:ext cx="2484063" cy="2160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794FC3-9A44-4C1C-8FE6-920187D0EE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08" y="4054785"/>
            <a:ext cx="2603662" cy="129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8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74776"/>
            <a:ext cx="6351270" cy="1196824"/>
          </a:xfrm>
        </p:spPr>
        <p:txBody>
          <a:bodyPr>
            <a:normAutofit/>
          </a:bodyPr>
          <a:lstStyle/>
          <a:p>
            <a:endParaRPr lang="en-US" sz="4000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492746" cy="4209288"/>
          </a:xfrm>
        </p:spPr>
        <p:txBody>
          <a:bodyPr/>
          <a:lstStyle/>
          <a:p>
            <a:pPr marL="0" indent="0" algn="ctr">
              <a:buNone/>
            </a:pPr>
            <a:endParaRPr lang="en-US" sz="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8FA22-77BC-40C3-9AEB-76C4E8B30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71600"/>
            <a:ext cx="3546821" cy="336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32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50976"/>
            <a:ext cx="5740146" cy="112062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FORTUNE 500 LONGEVITY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6781800" cy="4056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1955		74 Years</a:t>
            </a:r>
          </a:p>
          <a:p>
            <a:pPr marL="0" indent="0">
              <a:buNone/>
            </a:pPr>
            <a:r>
              <a:rPr lang="en-US" sz="48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1965		43 Years</a:t>
            </a:r>
          </a:p>
          <a:p>
            <a:pPr marL="0" indent="0">
              <a:buNone/>
            </a:pPr>
            <a:r>
              <a:rPr lang="en-US" sz="48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		20 Years</a:t>
            </a:r>
          </a:p>
          <a:p>
            <a:pPr marL="0" indent="0">
              <a:buNone/>
            </a:pPr>
            <a:r>
              <a:rPr lang="en-US" sz="48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		14 Years</a:t>
            </a:r>
          </a:p>
          <a:p>
            <a:pPr marL="0" indent="0">
              <a:buNone/>
            </a:pPr>
            <a:r>
              <a:rPr lang="en-US" sz="48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		10 Years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</p:spTree>
    <p:extLst>
      <p:ext uri="{BB962C8B-B14F-4D97-AF65-F5344CB8AC3E}">
        <p14:creationId xmlns:p14="http://schemas.microsoft.com/office/powerpoint/2010/main" val="112484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74776"/>
            <a:ext cx="6351270" cy="11968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Gone since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153400" cy="451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i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8D41002-4410-4C23-B3ED-452F7A92A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45" y="1376211"/>
            <a:ext cx="2251020" cy="765535"/>
          </a:xfrm>
          <a:prstGeom prst="rect">
            <a:avLst/>
          </a:prstGeom>
        </p:spPr>
      </p:pic>
      <p:pic>
        <p:nvPicPr>
          <p:cNvPr id="11" name="Picture 1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A3B0538A-A7A7-40AB-AB72-E3231C3A2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93" y="1319456"/>
            <a:ext cx="1675398" cy="996027"/>
          </a:xfrm>
          <a:prstGeom prst="rect">
            <a:avLst/>
          </a:prstGeom>
        </p:spPr>
      </p:pic>
      <p:pic>
        <p:nvPicPr>
          <p:cNvPr id="13" name="Picture 1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3326F2A6-F8A3-4ECC-8F5C-10343F7A1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42" y="2658944"/>
            <a:ext cx="2628900" cy="737828"/>
          </a:xfrm>
          <a:prstGeom prst="rect">
            <a:avLst/>
          </a:prstGeom>
        </p:spPr>
      </p:pic>
      <p:pic>
        <p:nvPicPr>
          <p:cNvPr id="15" name="Picture 1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AE55A5A-5A1C-4598-9DEF-125AEB794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5" y="2494955"/>
            <a:ext cx="2074789" cy="13806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4BCB69-5ECE-4844-A926-60DCDE0C6F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77" y="5156588"/>
            <a:ext cx="3902967" cy="6212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5A6961-4604-4A73-A81C-D2B967EC09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67" y="1042661"/>
            <a:ext cx="1909569" cy="14432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1CBF53-B050-4B3E-A990-996FA84B04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39" y="2704163"/>
            <a:ext cx="2336605" cy="17980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E59C7A-3AED-4FFC-B698-FD94F27CBC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20" y="3624003"/>
            <a:ext cx="2074789" cy="1314362"/>
          </a:xfrm>
          <a:prstGeom prst="rect">
            <a:avLst/>
          </a:prstGeom>
        </p:spPr>
      </p:pic>
      <p:pic>
        <p:nvPicPr>
          <p:cNvPr id="25" name="Picture 2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E3150A83-D465-461B-AE36-98679BD2B9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53" y="4076103"/>
            <a:ext cx="2231890" cy="1277513"/>
          </a:xfrm>
          <a:prstGeom prst="rect">
            <a:avLst/>
          </a:prstGeom>
        </p:spPr>
      </p:pic>
      <p:pic>
        <p:nvPicPr>
          <p:cNvPr id="27" name="Picture 2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D10EFF6-ED00-4DC1-A9E7-1DC0AAAA3A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9" y="1117961"/>
            <a:ext cx="1583490" cy="119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9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21E8EEC-0311-4FE1-BA1C-28DAAA43A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222" y="1763652"/>
            <a:ext cx="2900756" cy="236397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2CC28E-194E-45C6-B910-21259F477AED}"/>
              </a:ext>
            </a:extLst>
          </p:cNvPr>
          <p:cNvSpPr txBox="1"/>
          <p:nvPr/>
        </p:nvSpPr>
        <p:spPr>
          <a:xfrm>
            <a:off x="381000" y="42672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Impact" panose="020B0806030902050204" pitchFamily="34" charset="0"/>
              </a:rPr>
              <a:t>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07FF00-3E07-449B-8985-805293E29505}"/>
              </a:ext>
            </a:extLst>
          </p:cNvPr>
          <p:cNvSpPr txBox="1"/>
          <p:nvPr/>
        </p:nvSpPr>
        <p:spPr>
          <a:xfrm>
            <a:off x="1295400" y="381000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Impact" panose="020B0806030902050204" pitchFamily="34" charset="0"/>
              </a:rPr>
              <a:t>    </a:t>
            </a:r>
            <a:r>
              <a:rPr lang="en-US" sz="1000" dirty="0">
                <a:latin typeface="Impact" panose="020B0806030902050204" pitchFamily="34" charset="0"/>
              </a:rPr>
              <a:t>   </a:t>
            </a:r>
            <a:r>
              <a:rPr lang="en-US" sz="8000" dirty="0">
                <a:latin typeface="Impact" panose="020B080603090205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88518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74776"/>
            <a:ext cx="6425946" cy="457594"/>
          </a:xfrm>
        </p:spPr>
        <p:txBody>
          <a:bodyPr>
            <a:normAutofit fontScale="90000"/>
          </a:bodyPr>
          <a:lstStyle/>
          <a:p>
            <a:endParaRPr lang="en-US" sz="4000" dirty="0">
              <a:latin typeface="Britannic Bold" panose="020B09030607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FCCAF9-C5DE-48E1-86D9-DE0595C40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" y="381000"/>
            <a:ext cx="7159752" cy="5047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000" dirty="0">
                <a:latin typeface="Arial Black" panose="020B0A04020102020204" pitchFamily="34" charset="0"/>
              </a:rPr>
              <a:t>                                                           </a:t>
            </a:r>
            <a:endParaRPr lang="en-US" sz="2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900" dirty="0">
                <a:latin typeface="Arial Black" panose="020B0A04020102020204" pitchFamily="34" charset="0"/>
              </a:rPr>
              <a:t>     </a:t>
            </a:r>
            <a:endParaRPr lang="en-US" sz="1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900" dirty="0">
                <a:latin typeface="Arial Black" panose="020B0A04020102020204" pitchFamily="34" charset="0"/>
              </a:rPr>
              <a:t>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</a:t>
            </a:r>
            <a:endParaRPr lang="en-US" sz="8000" dirty="0">
              <a:latin typeface="Arial Black" panose="020B0A040201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8F977F-BF9E-4714-8761-4F67F1DD7E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597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36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4776"/>
            <a:ext cx="6475476" cy="1120624"/>
          </a:xfrm>
        </p:spPr>
        <p:txBody>
          <a:bodyPr>
            <a:noAutofit/>
          </a:bodyPr>
          <a:lstStyle/>
          <a:p>
            <a:endParaRPr lang="en-US" sz="4000" dirty="0">
              <a:latin typeface="Britannic Bold" panose="020B09030607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231532-1A21-4231-A926-97D6E0D68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34" y="735088"/>
            <a:ext cx="6666331" cy="3505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2E78DF-B7B0-4D49-BFCB-C8C7F2F387DA}"/>
              </a:ext>
            </a:extLst>
          </p:cNvPr>
          <p:cNvSpPr txBox="1"/>
          <p:nvPr/>
        </p:nvSpPr>
        <p:spPr>
          <a:xfrm>
            <a:off x="76200" y="42672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Arial Black" panose="020B0A04020102020204" pitchFamily="34" charset="0"/>
              </a:rPr>
              <a:t>323 MILLION</a:t>
            </a:r>
          </a:p>
        </p:txBody>
      </p:sp>
    </p:spTree>
    <p:extLst>
      <p:ext uri="{BB962C8B-B14F-4D97-AF65-F5344CB8AC3E}">
        <p14:creationId xmlns:p14="http://schemas.microsoft.com/office/powerpoint/2010/main" val="2141676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475476" cy="1143000"/>
          </a:xfrm>
        </p:spPr>
        <p:txBody>
          <a:bodyPr>
            <a:noAutofit/>
          </a:bodyPr>
          <a:lstStyle/>
          <a:p>
            <a:endParaRPr lang="en-US" sz="4000" dirty="0">
              <a:latin typeface="Britannic Bold" panose="020B09030607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E923A9-5CCF-4516-86A9-6F6395480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09600"/>
            <a:ext cx="7696200" cy="4818888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latin typeface="Impact" panose="020B0806030902050204" pitchFamily="34" charset="0"/>
              </a:rPr>
              <a:t>     8 Seconds           11 Seconds            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Arial Black" panose="020B0A04020102020204" pitchFamily="34" charset="0"/>
              </a:rPr>
              <a:t>                    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DF5EB8-AD9F-4937-988A-24A013E73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8" y="1375312"/>
            <a:ext cx="3347658" cy="18746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2CCDC8-94BC-40C3-A1B0-07BDCB16E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366404"/>
            <a:ext cx="3345098" cy="1883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D93401-7A94-4650-BD49-FCCBEB040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50047"/>
            <a:ext cx="7999476" cy="149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0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4776"/>
            <a:ext cx="7873746" cy="112062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2017 US Population -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7313676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rgbClr val="FFC000"/>
              </a:solidFill>
              <a:latin typeface="Britannic Bold" panose="020B0903060703020204" pitchFamily="34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FFC000"/>
              </a:solidFill>
              <a:latin typeface="Britannic Bold" panose="020B0903060703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  <a:latin typeface="Britannic Bold" panose="020B0903060703020204" pitchFamily="34" charset="0"/>
              </a:rPr>
              <a:t>                  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EC4370-C5A3-4B0B-B8C5-47DC1FB24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128309"/>
            <a:ext cx="6477000" cy="43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7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9454" y="118758"/>
            <a:ext cx="8318373" cy="11206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 Silent Majority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7149" y="1237201"/>
            <a:ext cx="4267200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Britannic Bold" panose="020B0903060703020204" pitchFamily="34" charset="0"/>
              </a:rPr>
              <a:t>Born 1945 &amp; Prior</a:t>
            </a:r>
          </a:p>
          <a:p>
            <a:pPr marL="0" indent="0">
              <a:buNone/>
            </a:pPr>
            <a:r>
              <a:rPr lang="en-US" sz="2400" dirty="0">
                <a:latin typeface="Britannic Bold" panose="020B0903060703020204" pitchFamily="34" charset="0"/>
              </a:rPr>
              <a:t>       </a:t>
            </a:r>
          </a:p>
          <a:p>
            <a:pPr marL="0" indent="0">
              <a:buNone/>
            </a:pPr>
            <a:r>
              <a:rPr lang="en-US" sz="2400" dirty="0">
                <a:latin typeface="Britannic Bold" panose="020B0903060703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  <a:latin typeface="Britannic Bold" panose="020B0903060703020204" pitchFamily="34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BAA39C-2807-4CD1-B419-53815D1B3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55876"/>
            <a:ext cx="3320738" cy="2209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9BE4E7-98E6-4815-A716-DAFF1F9FCE2D}"/>
              </a:ext>
            </a:extLst>
          </p:cNvPr>
          <p:cNvSpPr txBox="1"/>
          <p:nvPr/>
        </p:nvSpPr>
        <p:spPr>
          <a:xfrm>
            <a:off x="3787149" y="1694401"/>
            <a:ext cx="293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12.3% Population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1F9781-0617-4A08-ADB8-04CEF1F7067A}"/>
              </a:ext>
            </a:extLst>
          </p:cNvPr>
          <p:cNvSpPr txBox="1"/>
          <p:nvPr/>
        </p:nvSpPr>
        <p:spPr>
          <a:xfrm>
            <a:off x="3787149" y="2182739"/>
            <a:ext cx="293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Conformists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2B3AB1-C73A-4894-8009-BC94D118A3D7}"/>
              </a:ext>
            </a:extLst>
          </p:cNvPr>
          <p:cNvSpPr txBox="1"/>
          <p:nvPr/>
        </p:nvSpPr>
        <p:spPr>
          <a:xfrm>
            <a:off x="3787149" y="269160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Strong Work Ethic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F45236-0B98-4EAC-87D7-885F741CC36F}"/>
              </a:ext>
            </a:extLst>
          </p:cNvPr>
          <p:cNvSpPr txBox="1"/>
          <p:nvPr/>
        </p:nvSpPr>
        <p:spPr>
          <a:xfrm>
            <a:off x="3784972" y="3200828"/>
            <a:ext cx="271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$</a:t>
            </a:r>
            <a:r>
              <a:rPr lang="en-US" sz="2400" dirty="0" err="1">
                <a:latin typeface="Britannic Bold" panose="020B0903060703020204" pitchFamily="34" charset="0"/>
              </a:rPr>
              <a:t>aves</a:t>
            </a:r>
            <a:r>
              <a:rPr lang="en-US" sz="2400" dirty="0">
                <a:latin typeface="Britannic Bold" panose="020B0903060703020204" pitchFamily="34" charset="0"/>
              </a:rPr>
              <a:t> Money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7EFF23-2CE2-4D36-9FA1-ECBBD7E7FEA9}"/>
              </a:ext>
            </a:extLst>
          </p:cNvPr>
          <p:cNvSpPr txBox="1"/>
          <p:nvPr/>
        </p:nvSpPr>
        <p:spPr>
          <a:xfrm>
            <a:off x="1676400" y="377114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Technology      </a:t>
            </a:r>
            <a:r>
              <a:rPr lang="en-US" sz="600" dirty="0">
                <a:latin typeface="Britannic Bold" panose="020B0903060703020204" pitchFamily="34" charset="0"/>
              </a:rPr>
              <a:t> </a:t>
            </a:r>
            <a:r>
              <a:rPr lang="en-US" sz="2400" dirty="0">
                <a:latin typeface="Britannic Bold" panose="020B0903060703020204" pitchFamily="34" charset="0"/>
              </a:rPr>
              <a:t>Desktop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FF49BF-2A56-4F96-9E54-039908049D73}"/>
              </a:ext>
            </a:extLst>
          </p:cNvPr>
          <p:cNvSpPr txBox="1"/>
          <p:nvPr/>
        </p:nvSpPr>
        <p:spPr>
          <a:xfrm>
            <a:off x="1676400" y="4306749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Social Media   </a:t>
            </a:r>
            <a:r>
              <a:rPr lang="en-US" sz="800" dirty="0">
                <a:latin typeface="Britannic Bold" panose="020B0903060703020204" pitchFamily="34" charset="0"/>
              </a:rPr>
              <a:t>    </a:t>
            </a:r>
            <a:r>
              <a:rPr lang="en-US" sz="2400" dirty="0">
                <a:latin typeface="Britannic Bold" panose="020B0903060703020204" pitchFamily="34" charset="0"/>
              </a:rPr>
              <a:t>Facebook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47FEC9-D172-4A31-ADC4-C4DDA89853F3}"/>
              </a:ext>
            </a:extLst>
          </p:cNvPr>
          <p:cNvSpPr txBox="1"/>
          <p:nvPr/>
        </p:nvSpPr>
        <p:spPr>
          <a:xfrm>
            <a:off x="1362891" y="4865164"/>
            <a:ext cx="4319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Communication   Landline</a:t>
            </a:r>
          </a:p>
        </p:txBody>
      </p:sp>
    </p:spTree>
    <p:extLst>
      <p:ext uri="{BB962C8B-B14F-4D97-AF65-F5344CB8AC3E}">
        <p14:creationId xmlns:p14="http://schemas.microsoft.com/office/powerpoint/2010/main" val="7154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-152400"/>
            <a:ext cx="5740146" cy="1828800"/>
          </a:xfrm>
        </p:spPr>
        <p:txBody>
          <a:bodyPr/>
          <a:lstStyle/>
          <a:p>
            <a:r>
              <a:rPr lang="en-US" sz="3600" dirty="0">
                <a:latin typeface="Britannic Bold" pitchFamily="34" charset="0"/>
              </a:rPr>
              <a:t>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323076" cy="329488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“If You Always Do What You Always Did … You’ll Always Get What You Always Got!”</a:t>
            </a:r>
            <a:endParaRPr lang="en-US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Albert  Einstein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</p:spTree>
    <p:extLst>
      <p:ext uri="{BB962C8B-B14F-4D97-AF65-F5344CB8AC3E}">
        <p14:creationId xmlns:p14="http://schemas.microsoft.com/office/powerpoint/2010/main" val="2870188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9454" y="118758"/>
            <a:ext cx="8318373" cy="11206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 baby boomers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7149" y="1237201"/>
            <a:ext cx="4267200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Britannic Bold" panose="020B0903060703020204" pitchFamily="34" charset="0"/>
              </a:rPr>
              <a:t>Born 1946 - 1964</a:t>
            </a:r>
          </a:p>
          <a:p>
            <a:pPr marL="0" indent="0">
              <a:buNone/>
            </a:pPr>
            <a:r>
              <a:rPr lang="en-US" sz="2400" dirty="0">
                <a:latin typeface="Britannic Bold" panose="020B0903060703020204" pitchFamily="34" charset="0"/>
              </a:rPr>
              <a:t>       </a:t>
            </a:r>
          </a:p>
          <a:p>
            <a:pPr marL="0" indent="0">
              <a:buNone/>
            </a:pPr>
            <a:r>
              <a:rPr lang="en-US" sz="2400" dirty="0">
                <a:latin typeface="Britannic Bold" panose="020B0903060703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  <a:latin typeface="Britannic Bold" panose="020B0903060703020204" pitchFamily="34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BE4E7-98E6-4815-A716-DAFF1F9FCE2D}"/>
              </a:ext>
            </a:extLst>
          </p:cNvPr>
          <p:cNvSpPr txBox="1"/>
          <p:nvPr/>
        </p:nvSpPr>
        <p:spPr>
          <a:xfrm>
            <a:off x="3787149" y="1694401"/>
            <a:ext cx="293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22.3% Population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1F9781-0617-4A08-ADB8-04CEF1F7067A}"/>
              </a:ext>
            </a:extLst>
          </p:cNvPr>
          <p:cNvSpPr txBox="1"/>
          <p:nvPr/>
        </p:nvSpPr>
        <p:spPr>
          <a:xfrm>
            <a:off x="3787149" y="2182739"/>
            <a:ext cx="293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ME Generation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2B3AB1-C73A-4894-8009-BC94D118A3D7}"/>
              </a:ext>
            </a:extLst>
          </p:cNvPr>
          <p:cNvSpPr txBox="1"/>
          <p:nvPr/>
        </p:nvSpPr>
        <p:spPr>
          <a:xfrm>
            <a:off x="3787149" y="269160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Good Work Ethic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F45236-0B98-4EAC-87D7-885F741CC36F}"/>
              </a:ext>
            </a:extLst>
          </p:cNvPr>
          <p:cNvSpPr txBox="1"/>
          <p:nvPr/>
        </p:nvSpPr>
        <p:spPr>
          <a:xfrm>
            <a:off x="3784972" y="3200828"/>
            <a:ext cx="271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Self Assured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7EFF23-2CE2-4D36-9FA1-ECBBD7E7FEA9}"/>
              </a:ext>
            </a:extLst>
          </p:cNvPr>
          <p:cNvSpPr txBox="1"/>
          <p:nvPr/>
        </p:nvSpPr>
        <p:spPr>
          <a:xfrm>
            <a:off x="1676400" y="3753788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Technology      </a:t>
            </a:r>
            <a:r>
              <a:rPr lang="en-US" sz="600" dirty="0">
                <a:latin typeface="Britannic Bold" panose="020B0903060703020204" pitchFamily="34" charset="0"/>
              </a:rPr>
              <a:t> </a:t>
            </a:r>
            <a:r>
              <a:rPr lang="en-US" sz="2400" dirty="0">
                <a:latin typeface="Britannic Bold" panose="020B0903060703020204" pitchFamily="34" charset="0"/>
              </a:rPr>
              <a:t>Desktop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FF49BF-2A56-4F96-9E54-039908049D73}"/>
              </a:ext>
            </a:extLst>
          </p:cNvPr>
          <p:cNvSpPr txBox="1"/>
          <p:nvPr/>
        </p:nvSpPr>
        <p:spPr>
          <a:xfrm>
            <a:off x="1676400" y="4262657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Social Media   </a:t>
            </a:r>
            <a:r>
              <a:rPr lang="en-US" sz="800" dirty="0">
                <a:latin typeface="Britannic Bold" panose="020B0903060703020204" pitchFamily="34" charset="0"/>
              </a:rPr>
              <a:t>    </a:t>
            </a:r>
            <a:r>
              <a:rPr lang="en-US" sz="2400" dirty="0">
                <a:latin typeface="Britannic Bold" panose="020B0903060703020204" pitchFamily="34" charset="0"/>
              </a:rPr>
              <a:t>Facebook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2483B-0063-4F41-B7F9-EAA45992F5BB}"/>
              </a:ext>
            </a:extLst>
          </p:cNvPr>
          <p:cNvSpPr txBox="1"/>
          <p:nvPr/>
        </p:nvSpPr>
        <p:spPr>
          <a:xfrm>
            <a:off x="1371600" y="4797429"/>
            <a:ext cx="4123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Communication   Cell Phone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E7A34F-4235-4115-B5C1-233A9D29E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18967"/>
            <a:ext cx="2438400" cy="284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0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  <p:bldP spid="13" grpId="0"/>
      <p:bldP spid="14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9454" y="118758"/>
            <a:ext cx="8318373" cy="11206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 generation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7149" y="1237201"/>
            <a:ext cx="4267200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Britannic Bold" panose="020B0903060703020204" pitchFamily="34" charset="0"/>
              </a:rPr>
              <a:t>Born 1965 - 1976</a:t>
            </a:r>
          </a:p>
          <a:p>
            <a:pPr marL="0" indent="0">
              <a:buNone/>
            </a:pPr>
            <a:r>
              <a:rPr lang="en-US" sz="2400" dirty="0">
                <a:latin typeface="Britannic Bold" panose="020B0903060703020204" pitchFamily="34" charset="0"/>
              </a:rPr>
              <a:t>       </a:t>
            </a:r>
          </a:p>
          <a:p>
            <a:pPr marL="0" indent="0">
              <a:buNone/>
            </a:pPr>
            <a:r>
              <a:rPr lang="en-US" sz="2400" dirty="0">
                <a:latin typeface="Britannic Bold" panose="020B0903060703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  <a:latin typeface="Britannic Bold" panose="020B0903060703020204" pitchFamily="34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BE4E7-98E6-4815-A716-DAFF1F9FCE2D}"/>
              </a:ext>
            </a:extLst>
          </p:cNvPr>
          <p:cNvSpPr txBox="1"/>
          <p:nvPr/>
        </p:nvSpPr>
        <p:spPr>
          <a:xfrm>
            <a:off x="3787149" y="1694401"/>
            <a:ext cx="293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19% Population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1F9781-0617-4A08-ADB8-04CEF1F7067A}"/>
              </a:ext>
            </a:extLst>
          </p:cNvPr>
          <p:cNvSpPr txBox="1"/>
          <p:nvPr/>
        </p:nvSpPr>
        <p:spPr>
          <a:xfrm>
            <a:off x="3787149" y="2182739"/>
            <a:ext cx="293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Independent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2B3AB1-C73A-4894-8009-BC94D118A3D7}"/>
              </a:ext>
            </a:extLst>
          </p:cNvPr>
          <p:cNvSpPr txBox="1"/>
          <p:nvPr/>
        </p:nvSpPr>
        <p:spPr>
          <a:xfrm>
            <a:off x="3787149" y="269160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Geeks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F45236-0B98-4EAC-87D7-885F741CC36F}"/>
              </a:ext>
            </a:extLst>
          </p:cNvPr>
          <p:cNvSpPr txBox="1"/>
          <p:nvPr/>
        </p:nvSpPr>
        <p:spPr>
          <a:xfrm>
            <a:off x="3784972" y="3200828"/>
            <a:ext cx="322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Flexible Work Hours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7EFF23-2CE2-4D36-9FA1-ECBBD7E7FEA9}"/>
              </a:ext>
            </a:extLst>
          </p:cNvPr>
          <p:cNvSpPr txBox="1"/>
          <p:nvPr/>
        </p:nvSpPr>
        <p:spPr>
          <a:xfrm>
            <a:off x="1676400" y="3705924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Technology      </a:t>
            </a:r>
            <a:r>
              <a:rPr lang="en-US" sz="600" dirty="0">
                <a:latin typeface="Britannic Bold" panose="020B0903060703020204" pitchFamily="34" charset="0"/>
              </a:rPr>
              <a:t> </a:t>
            </a:r>
            <a:r>
              <a:rPr lang="en-US" sz="2400" dirty="0">
                <a:latin typeface="Britannic Bold" panose="020B0903060703020204" pitchFamily="34" charset="0"/>
              </a:rPr>
              <a:t>Laptop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FF49BF-2A56-4F96-9E54-039908049D73}"/>
              </a:ext>
            </a:extLst>
          </p:cNvPr>
          <p:cNvSpPr txBox="1"/>
          <p:nvPr/>
        </p:nvSpPr>
        <p:spPr>
          <a:xfrm>
            <a:off x="1676400" y="4241289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Social Media   </a:t>
            </a:r>
            <a:r>
              <a:rPr lang="en-US" sz="800" dirty="0">
                <a:latin typeface="Britannic Bold" panose="020B0903060703020204" pitchFamily="34" charset="0"/>
              </a:rPr>
              <a:t>    </a:t>
            </a:r>
            <a:r>
              <a:rPr lang="en-US" sz="2400" dirty="0">
                <a:latin typeface="Britannic Bold" panose="020B0903060703020204" pitchFamily="34" charset="0"/>
              </a:rPr>
              <a:t>Facebook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07896A-0A02-44EC-A61F-F8B8A975D0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9" y="1145539"/>
            <a:ext cx="2747513" cy="21842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80B72C-B3AF-4AE1-916D-5F7E26064685}"/>
              </a:ext>
            </a:extLst>
          </p:cNvPr>
          <p:cNvSpPr txBox="1"/>
          <p:nvPr/>
        </p:nvSpPr>
        <p:spPr>
          <a:xfrm>
            <a:off x="1447800" y="4772778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Communication  </a:t>
            </a:r>
            <a:r>
              <a:rPr lang="en-US" sz="200" dirty="0">
                <a:latin typeface="Britannic Bold" panose="020B0903060703020204" pitchFamily="34" charset="0"/>
              </a:rPr>
              <a:t>   </a:t>
            </a:r>
            <a:r>
              <a:rPr lang="en-US" sz="2400" dirty="0">
                <a:latin typeface="Britannic Bold" panose="020B0903060703020204" pitchFamily="34" charset="0"/>
              </a:rPr>
              <a:t>Cell Phone</a:t>
            </a:r>
          </a:p>
        </p:txBody>
      </p:sp>
    </p:spTree>
    <p:extLst>
      <p:ext uri="{BB962C8B-B14F-4D97-AF65-F5344CB8AC3E}">
        <p14:creationId xmlns:p14="http://schemas.microsoft.com/office/powerpoint/2010/main" val="320842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9454" y="118758"/>
            <a:ext cx="8318373" cy="11206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 millennials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7149" y="1237201"/>
            <a:ext cx="4267200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Britannic Bold" panose="020B0903060703020204" pitchFamily="34" charset="0"/>
              </a:rPr>
              <a:t>Born 1977 - 1995</a:t>
            </a:r>
          </a:p>
          <a:p>
            <a:pPr marL="0" indent="0">
              <a:buNone/>
            </a:pPr>
            <a:r>
              <a:rPr lang="en-US" sz="2400" dirty="0">
                <a:latin typeface="Britannic Bold" panose="020B0903060703020204" pitchFamily="34" charset="0"/>
              </a:rPr>
              <a:t>       </a:t>
            </a:r>
          </a:p>
          <a:p>
            <a:pPr marL="0" indent="0">
              <a:buNone/>
            </a:pPr>
            <a:r>
              <a:rPr lang="en-US" sz="2400" dirty="0">
                <a:latin typeface="Britannic Bold" panose="020B0903060703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  <a:latin typeface="Britannic Bold" panose="020B0903060703020204" pitchFamily="34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BE4E7-98E6-4815-A716-DAFF1F9FCE2D}"/>
              </a:ext>
            </a:extLst>
          </p:cNvPr>
          <p:cNvSpPr txBox="1"/>
          <p:nvPr/>
        </p:nvSpPr>
        <p:spPr>
          <a:xfrm>
            <a:off x="3787149" y="1694401"/>
            <a:ext cx="293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24.3% Population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1F9781-0617-4A08-ADB8-04CEF1F7067A}"/>
              </a:ext>
            </a:extLst>
          </p:cNvPr>
          <p:cNvSpPr txBox="1"/>
          <p:nvPr/>
        </p:nvSpPr>
        <p:spPr>
          <a:xfrm>
            <a:off x="3787149" y="2182739"/>
            <a:ext cx="293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Social Minded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2B3AB1-C73A-4894-8009-BC94D118A3D7}"/>
              </a:ext>
            </a:extLst>
          </p:cNvPr>
          <p:cNvSpPr txBox="1"/>
          <p:nvPr/>
        </p:nvSpPr>
        <p:spPr>
          <a:xfrm>
            <a:off x="3787149" y="269160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Job Jumpers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F45236-0B98-4EAC-87D7-885F741CC36F}"/>
              </a:ext>
            </a:extLst>
          </p:cNvPr>
          <p:cNvSpPr txBox="1"/>
          <p:nvPr/>
        </p:nvSpPr>
        <p:spPr>
          <a:xfrm>
            <a:off x="3784972" y="3200828"/>
            <a:ext cx="383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51.7% of 2016 Election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7EFF23-2CE2-4D36-9FA1-ECBBD7E7FEA9}"/>
              </a:ext>
            </a:extLst>
          </p:cNvPr>
          <p:cNvSpPr txBox="1"/>
          <p:nvPr/>
        </p:nvSpPr>
        <p:spPr>
          <a:xfrm>
            <a:off x="1676400" y="377114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Technology      </a:t>
            </a:r>
            <a:r>
              <a:rPr lang="en-US" sz="600" dirty="0">
                <a:latin typeface="Britannic Bold" panose="020B0903060703020204" pitchFamily="34" charset="0"/>
              </a:rPr>
              <a:t> </a:t>
            </a:r>
            <a:r>
              <a:rPr lang="en-US" sz="2400" dirty="0">
                <a:latin typeface="Britannic Bold" panose="020B0903060703020204" pitchFamily="34" charset="0"/>
              </a:rPr>
              <a:t>Tablet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FF49BF-2A56-4F96-9E54-039908049D73}"/>
              </a:ext>
            </a:extLst>
          </p:cNvPr>
          <p:cNvSpPr txBox="1"/>
          <p:nvPr/>
        </p:nvSpPr>
        <p:spPr>
          <a:xfrm>
            <a:off x="1676400" y="4306749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Social Media   </a:t>
            </a:r>
            <a:r>
              <a:rPr lang="en-US" sz="800" dirty="0">
                <a:latin typeface="Britannic Bold" panose="020B0903060703020204" pitchFamily="34" charset="0"/>
              </a:rPr>
              <a:t>    </a:t>
            </a:r>
            <a:r>
              <a:rPr lang="en-US" sz="2400" dirty="0">
                <a:latin typeface="Britannic Bold" panose="020B0903060703020204" pitchFamily="34" charset="0"/>
              </a:rPr>
              <a:t>Instagram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47FEC9-D172-4A31-ADC4-C4DDA89853F3}"/>
              </a:ext>
            </a:extLst>
          </p:cNvPr>
          <p:cNvSpPr txBox="1"/>
          <p:nvPr/>
        </p:nvSpPr>
        <p:spPr>
          <a:xfrm>
            <a:off x="1362891" y="4865164"/>
            <a:ext cx="4319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Communication   Texting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C2F79-83DE-4150-A72B-AA572B840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7" y="1053252"/>
            <a:ext cx="3497005" cy="23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9454" y="118758"/>
            <a:ext cx="8318373" cy="11206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 generation 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7149" y="1237201"/>
            <a:ext cx="4267200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Britannic Bold" panose="020B0903060703020204" pitchFamily="34" charset="0"/>
              </a:rPr>
              <a:t>After 1996</a:t>
            </a:r>
          </a:p>
          <a:p>
            <a:pPr marL="0" indent="0">
              <a:buNone/>
            </a:pPr>
            <a:r>
              <a:rPr lang="en-US" sz="2400" dirty="0">
                <a:latin typeface="Britannic Bold" panose="020B0903060703020204" pitchFamily="34" charset="0"/>
              </a:rPr>
              <a:t>       </a:t>
            </a:r>
          </a:p>
          <a:p>
            <a:pPr marL="0" indent="0">
              <a:buNone/>
            </a:pPr>
            <a:r>
              <a:rPr lang="en-US" sz="2400" dirty="0">
                <a:latin typeface="Britannic Bold" panose="020B0903060703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  <a:latin typeface="Britannic Bold" panose="020B0903060703020204" pitchFamily="34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BE4E7-98E6-4815-A716-DAFF1F9FCE2D}"/>
              </a:ext>
            </a:extLst>
          </p:cNvPr>
          <p:cNvSpPr txBox="1"/>
          <p:nvPr/>
        </p:nvSpPr>
        <p:spPr>
          <a:xfrm>
            <a:off x="3787149" y="1694401"/>
            <a:ext cx="293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22.1% Population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1F9781-0617-4A08-ADB8-04CEF1F7067A}"/>
              </a:ext>
            </a:extLst>
          </p:cNvPr>
          <p:cNvSpPr txBox="1"/>
          <p:nvPr/>
        </p:nvSpPr>
        <p:spPr>
          <a:xfrm>
            <a:off x="3787149" y="2182739"/>
            <a:ext cx="293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Cord Cutters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2B3AB1-C73A-4894-8009-BC94D118A3D7}"/>
              </a:ext>
            </a:extLst>
          </p:cNvPr>
          <p:cNvSpPr txBox="1"/>
          <p:nvPr/>
        </p:nvSpPr>
        <p:spPr>
          <a:xfrm>
            <a:off x="3787149" y="269160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Eco Friendly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F45236-0B98-4EAC-87D7-885F741CC36F}"/>
              </a:ext>
            </a:extLst>
          </p:cNvPr>
          <p:cNvSpPr txBox="1"/>
          <p:nvPr/>
        </p:nvSpPr>
        <p:spPr>
          <a:xfrm>
            <a:off x="3784972" y="3200828"/>
            <a:ext cx="3530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#1 Generation in 2028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7EFF23-2CE2-4D36-9FA1-ECBBD7E7FEA9}"/>
              </a:ext>
            </a:extLst>
          </p:cNvPr>
          <p:cNvSpPr txBox="1"/>
          <p:nvPr/>
        </p:nvSpPr>
        <p:spPr>
          <a:xfrm>
            <a:off x="1676400" y="377114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Technology      </a:t>
            </a:r>
            <a:r>
              <a:rPr lang="en-US" sz="200" dirty="0">
                <a:latin typeface="Britannic Bold" panose="020B0903060703020204" pitchFamily="34" charset="0"/>
              </a:rPr>
              <a:t>   </a:t>
            </a:r>
            <a:r>
              <a:rPr lang="en-US" sz="2400" dirty="0">
                <a:latin typeface="Britannic Bold" panose="020B0903060703020204" pitchFamily="34" charset="0"/>
              </a:rPr>
              <a:t>Smart Phone      </a:t>
            </a:r>
            <a:r>
              <a:rPr lang="en-US" sz="600" dirty="0">
                <a:latin typeface="Britannic Bold" panose="020B0903060703020204" pitchFamily="34" charset="0"/>
              </a:rPr>
              <a:t> </a:t>
            </a:r>
            <a:endParaRPr lang="en-US" sz="2400" dirty="0">
              <a:latin typeface="Britannic Bold" panose="020B09030607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FF49BF-2A56-4F96-9E54-039908049D73}"/>
              </a:ext>
            </a:extLst>
          </p:cNvPr>
          <p:cNvSpPr txBox="1"/>
          <p:nvPr/>
        </p:nvSpPr>
        <p:spPr>
          <a:xfrm>
            <a:off x="1676400" y="4306749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Social Media   </a:t>
            </a:r>
            <a:r>
              <a:rPr lang="en-US" sz="800" dirty="0">
                <a:latin typeface="Britannic Bold" panose="020B0903060703020204" pitchFamily="34" charset="0"/>
              </a:rPr>
              <a:t>    </a:t>
            </a:r>
            <a:r>
              <a:rPr lang="en-US" sz="2400" dirty="0">
                <a:latin typeface="Britannic Bold" panose="020B0903060703020204" pitchFamily="34" charset="0"/>
              </a:rPr>
              <a:t>Snapchat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47FEC9-D172-4A31-ADC4-C4DDA89853F3}"/>
              </a:ext>
            </a:extLst>
          </p:cNvPr>
          <p:cNvSpPr txBox="1"/>
          <p:nvPr/>
        </p:nvSpPr>
        <p:spPr>
          <a:xfrm>
            <a:off x="1362891" y="4865164"/>
            <a:ext cx="4319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itannic Bold" panose="020B0903060703020204" pitchFamily="34" charset="0"/>
              </a:rPr>
              <a:t>Communication   Texting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505C21-AD34-4EE8-86D5-870A5C24B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37201"/>
            <a:ext cx="26003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24" y="174776"/>
            <a:ext cx="7491222" cy="11206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Today’s generation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EDBBD0-8C84-45D3-AC61-A0961C532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" y="2362200"/>
            <a:ext cx="7085076" cy="990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</a:t>
            </a:r>
          </a:p>
        </p:txBody>
      </p:sp>
      <p:sp>
        <p:nvSpPr>
          <p:cNvPr id="3" name="AutoShape 2" descr="Image result for usatoday logo">
            <a:extLst>
              <a:ext uri="{FF2B5EF4-FFF2-40B4-BE49-F238E27FC236}">
                <a16:creationId xmlns:a16="http://schemas.microsoft.com/office/drawing/2014/main" id="{CE1264D2-A421-4343-85BC-4A208A6DAC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2400" y="2819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9072A9-14B8-45F1-8506-70504F885798}"/>
              </a:ext>
            </a:extLst>
          </p:cNvPr>
          <p:cNvSpPr txBox="1"/>
          <p:nvPr/>
        </p:nvSpPr>
        <p:spPr>
          <a:xfrm>
            <a:off x="381000" y="2183250"/>
            <a:ext cx="756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ritannic Bold" panose="020B0903060703020204" pitchFamily="34" charset="0"/>
              </a:rPr>
              <a:t>“</a:t>
            </a:r>
            <a:r>
              <a:rPr lang="en-US" sz="3200" i="1" dirty="0">
                <a:latin typeface="Britannic Bold" panose="020B0903060703020204" pitchFamily="34" charset="0"/>
              </a:rPr>
              <a:t>Most young people believe in Socialism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B2EB74-2042-45BF-8CD6-1930D6608C76}"/>
              </a:ext>
            </a:extLst>
          </p:cNvPr>
          <p:cNvSpPr txBox="1"/>
          <p:nvPr/>
        </p:nvSpPr>
        <p:spPr>
          <a:xfrm>
            <a:off x="914400" y="2946975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ritannic Bold" panose="020B0903060703020204" pitchFamily="34" charset="0"/>
              </a:rPr>
              <a:t>…until it’s their OWN money! </a:t>
            </a:r>
            <a:r>
              <a:rPr lang="en-US" sz="3200" dirty="0">
                <a:latin typeface="Britannic Bold" panose="020B0903060703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26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74776"/>
            <a:ext cx="5892546" cy="11206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First Time Homebuyers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EDBBD0-8C84-45D3-AC61-A0961C532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" y="1066800"/>
            <a:ext cx="7159752" cy="4441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b="1" i="1" dirty="0">
                <a:highlight>
                  <a:srgbClr val="0033CC"/>
                </a:highlight>
              </a:rPr>
              <a:t>“Over the next 10 years, older</a:t>
            </a:r>
            <a:r>
              <a:rPr lang="en-US" sz="3000" b="1" i="1" dirty="0">
                <a:solidFill>
                  <a:srgbClr val="0033CC"/>
                </a:solidFill>
                <a:highlight>
                  <a:srgbClr val="0033CC"/>
                </a:highlight>
              </a:rPr>
              <a:t>…….</a:t>
            </a:r>
            <a:r>
              <a:rPr lang="en-US" sz="3000" b="1" i="1" dirty="0">
                <a:highlight>
                  <a:srgbClr val="0033CC"/>
                </a:highlight>
              </a:rPr>
              <a:t>    </a:t>
            </a:r>
            <a:r>
              <a:rPr lang="en-US" sz="1500" b="1" i="1" dirty="0">
                <a:highlight>
                  <a:srgbClr val="0033CC"/>
                </a:highlight>
              </a:rPr>
              <a:t> </a:t>
            </a:r>
            <a:r>
              <a:rPr lang="en-US" sz="3000" b="1" i="1" dirty="0">
                <a:highlight>
                  <a:srgbClr val="0033CC"/>
                </a:highlight>
              </a:rPr>
              <a:t> Millennials (aged 28 to 38) will make  up 13.6% of the population … BUT,    </a:t>
            </a:r>
            <a:r>
              <a:rPr lang="en-US" sz="1500" b="1" i="1" dirty="0">
                <a:highlight>
                  <a:srgbClr val="0033CC"/>
                </a:highlight>
              </a:rPr>
              <a:t> </a:t>
            </a:r>
            <a:r>
              <a:rPr lang="en-US" sz="3000" b="1" i="1" dirty="0">
                <a:highlight>
                  <a:srgbClr val="0033CC"/>
                </a:highlight>
              </a:rPr>
              <a:t>  30% of the home buyers in the US.”    </a:t>
            </a:r>
            <a:r>
              <a:rPr lang="en-US" sz="3000" b="1" i="1" dirty="0">
                <a:solidFill>
                  <a:srgbClr val="0033CC"/>
                </a:solidFill>
                <a:highlight>
                  <a:srgbClr val="0033CC"/>
                </a:highlight>
              </a:rPr>
              <a:t>.</a:t>
            </a:r>
            <a:r>
              <a:rPr lang="en-US" sz="3000" b="1" i="1" dirty="0">
                <a:highlight>
                  <a:srgbClr val="0033CC"/>
                </a:highlight>
              </a:rPr>
              <a:t>  </a:t>
            </a:r>
          </a:p>
          <a:p>
            <a:pPr marL="0" indent="0">
              <a:buNone/>
            </a:pPr>
            <a:r>
              <a:rPr lang="en-US" dirty="0"/>
              <a:t>						</a:t>
            </a:r>
          </a:p>
        </p:txBody>
      </p:sp>
      <p:sp>
        <p:nvSpPr>
          <p:cNvPr id="3" name="AutoShape 2" descr="Image result for usatoday logo">
            <a:extLst>
              <a:ext uri="{FF2B5EF4-FFF2-40B4-BE49-F238E27FC236}">
                <a16:creationId xmlns:a16="http://schemas.microsoft.com/office/drawing/2014/main" id="{CE1264D2-A421-4343-85BC-4A208A6DAC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2400" y="2819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CE9B8E-C115-4E96-8ABF-9C852E5CB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66" y="3810000"/>
            <a:ext cx="2819400" cy="71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01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-228600"/>
            <a:ext cx="5892546" cy="1371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First Time Homebuyers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2018 Ken Corbin    www.callkencorbin.com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EDBBD0-8C84-45D3-AC61-A0961C532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" y="685800"/>
            <a:ext cx="7159752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4800" dirty="0">
                <a:highlight>
                  <a:srgbClr val="FF00FF"/>
                </a:highlight>
                <a:latin typeface="Britannic Bold" panose="020B0903060703020204" pitchFamily="34" charset="0"/>
              </a:rPr>
              <a:t>86% </a:t>
            </a:r>
            <a:r>
              <a:rPr lang="en-US" sz="2600" dirty="0">
                <a:solidFill>
                  <a:schemeClr val="bg1"/>
                </a:solidFill>
                <a:highlight>
                  <a:srgbClr val="FFFF00"/>
                </a:highlight>
                <a:latin typeface="Britannic Bold" panose="020B0903060703020204" pitchFamily="34" charset="0"/>
              </a:rPr>
              <a:t>of all Millennials want to buy a home</a:t>
            </a:r>
          </a:p>
          <a:p>
            <a:endParaRPr lang="en-US" sz="1200" dirty="0">
              <a:solidFill>
                <a:schemeClr val="bg1"/>
              </a:solidFill>
              <a:highlight>
                <a:srgbClr val="FFFF00"/>
              </a:highlight>
              <a:latin typeface="Britannic Bold" panose="020B0903060703020204" pitchFamily="34" charset="0"/>
            </a:endParaRPr>
          </a:p>
          <a:p>
            <a:r>
              <a:rPr lang="en-US" sz="4800" dirty="0">
                <a:highlight>
                  <a:srgbClr val="FF00FF"/>
                </a:highlight>
                <a:latin typeface="Britannic Bold" panose="020B0903060703020204" pitchFamily="34" charset="0"/>
              </a:rPr>
              <a:t>38% </a:t>
            </a:r>
            <a:r>
              <a:rPr lang="en-US" sz="2600" dirty="0">
                <a:solidFill>
                  <a:schemeClr val="bg1"/>
                </a:solidFill>
                <a:highlight>
                  <a:srgbClr val="FFFF00"/>
                </a:highlight>
                <a:latin typeface="Britannic Bold" panose="020B0903060703020204" pitchFamily="34" charset="0"/>
              </a:rPr>
              <a:t>of Millennials want to buy a home in the next 12 months</a:t>
            </a:r>
          </a:p>
          <a:p>
            <a:endParaRPr lang="en-US" sz="1200" dirty="0">
              <a:solidFill>
                <a:schemeClr val="bg1"/>
              </a:solidFill>
              <a:highlight>
                <a:srgbClr val="FFFF00"/>
              </a:highlight>
              <a:latin typeface="Britannic Bold" panose="020B0903060703020204" pitchFamily="34" charset="0"/>
            </a:endParaRPr>
          </a:p>
          <a:p>
            <a:r>
              <a:rPr lang="en-US" sz="4800" dirty="0">
                <a:highlight>
                  <a:srgbClr val="FF00FF"/>
                </a:highlight>
                <a:latin typeface="Britannic Bold" panose="020B0903060703020204" pitchFamily="34" charset="0"/>
              </a:rPr>
              <a:t>42% </a:t>
            </a:r>
            <a:r>
              <a:rPr lang="en-US" sz="2600" dirty="0">
                <a:solidFill>
                  <a:schemeClr val="bg1"/>
                </a:solidFill>
                <a:highlight>
                  <a:srgbClr val="FFFF00"/>
                </a:highlight>
                <a:latin typeface="Britannic Bold" panose="020B0903060703020204" pitchFamily="34" charset="0"/>
              </a:rPr>
              <a:t>of the new home buying market are Millennials</a:t>
            </a:r>
          </a:p>
          <a:p>
            <a:pPr marL="0" indent="0">
              <a:buNone/>
            </a:pPr>
            <a:r>
              <a:rPr lang="en-US" dirty="0"/>
              <a:t>						</a:t>
            </a:r>
          </a:p>
        </p:txBody>
      </p:sp>
      <p:sp>
        <p:nvSpPr>
          <p:cNvPr id="3" name="AutoShape 2" descr="Image result for usatoday logo">
            <a:extLst>
              <a:ext uri="{FF2B5EF4-FFF2-40B4-BE49-F238E27FC236}">
                <a16:creationId xmlns:a16="http://schemas.microsoft.com/office/drawing/2014/main" id="{CE1264D2-A421-4343-85BC-4A208A6DAC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2400" y="2819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D52443-4043-4560-9D9A-80ACA3D70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525221"/>
            <a:ext cx="3017024" cy="94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0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74776"/>
            <a:ext cx="5892546" cy="11206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First Time Homebuyers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EDBBD0-8C84-45D3-AC61-A0961C532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" y="1600200"/>
            <a:ext cx="7159752" cy="1905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b="1" i="1" dirty="0"/>
              <a:t>“Today, 46% of ALL new home buyers are millennials; up from 42% in 2017”</a:t>
            </a:r>
            <a:r>
              <a:rPr lang="en-US" sz="3000" b="1" i="1" dirty="0">
                <a:highlight>
                  <a:srgbClr val="0033CC"/>
                </a:highlight>
              </a:rPr>
              <a:t> </a:t>
            </a:r>
          </a:p>
          <a:p>
            <a:pPr marL="0" indent="0">
              <a:buNone/>
            </a:pPr>
            <a:r>
              <a:rPr lang="en-US" dirty="0"/>
              <a:t>						</a:t>
            </a:r>
          </a:p>
        </p:txBody>
      </p:sp>
      <p:sp>
        <p:nvSpPr>
          <p:cNvPr id="3" name="AutoShape 2" descr="Image result for usatoday logo">
            <a:extLst>
              <a:ext uri="{FF2B5EF4-FFF2-40B4-BE49-F238E27FC236}">
                <a16:creationId xmlns:a16="http://schemas.microsoft.com/office/drawing/2014/main" id="{CE1264D2-A421-4343-85BC-4A208A6DAC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2400" y="2819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83E02A-4189-4EDC-B157-8AFC9D358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778137"/>
            <a:ext cx="3133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5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74776"/>
            <a:ext cx="7949946" cy="14745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Millennial Communication    </a:t>
            </a:r>
            <a:br>
              <a:rPr lang="en-US" sz="4000" dirty="0">
                <a:latin typeface="Britannic Bold" panose="020B0903060703020204" pitchFamily="34" charset="0"/>
              </a:rPr>
            </a:br>
            <a:endParaRPr lang="en-US" sz="4000" dirty="0">
              <a:latin typeface="Britannic Bold" panose="020B09030607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38BD4EF-4BDC-4B3C-B32A-FBF4B6CD2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4" y="1143000"/>
            <a:ext cx="3761614" cy="40386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64B66-C7AD-4B9B-BB35-9694CB880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66800"/>
            <a:ext cx="2947212" cy="2743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6AC82B-4388-452F-87FB-3A58A500D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4129015"/>
            <a:ext cx="1988112" cy="17241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1936DD-0FD0-469A-AF48-54F88493F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46" y="4488447"/>
            <a:ext cx="1473395" cy="110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5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94" y="118758"/>
            <a:ext cx="7363206" cy="110044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The millennial homebuyer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935298-90FC-491A-A729-00FEEE3F8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63360"/>
            <a:ext cx="7772400" cy="665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Britannic Bold" panose="020B0903060703020204" pitchFamily="34" charset="0"/>
              </a:rPr>
              <a:t>Will DISRUPT the market over the next 5 years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2170A-F140-40CD-AA2A-6FEC400EC04F}"/>
              </a:ext>
            </a:extLst>
          </p:cNvPr>
          <p:cNvSpPr txBox="1"/>
          <p:nvPr/>
        </p:nvSpPr>
        <p:spPr>
          <a:xfrm>
            <a:off x="209006" y="1669601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Britannic Bold" panose="020B0903060703020204" pitchFamily="34" charset="0"/>
              </a:rPr>
              <a:t>2-4 x’s more likely homebuyer than ANY age group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16A958-3350-4A5A-B81A-51E1A821FD7D}"/>
              </a:ext>
            </a:extLst>
          </p:cNvPr>
          <p:cNvSpPr txBox="1"/>
          <p:nvPr/>
        </p:nvSpPr>
        <p:spPr>
          <a:xfrm>
            <a:off x="206883" y="2287751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DEDICATED to their COMMUNICATION devices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AE861E-226E-434A-948E-835EBF8C9D6C}"/>
              </a:ext>
            </a:extLst>
          </p:cNvPr>
          <p:cNvSpPr txBox="1"/>
          <p:nvPr/>
        </p:nvSpPr>
        <p:spPr>
          <a:xfrm>
            <a:off x="206883" y="2938760"/>
            <a:ext cx="791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Britannic Bold" panose="020B0903060703020204" pitchFamily="34" charset="0"/>
              </a:rPr>
              <a:t>97% search ON-LINE for information on homes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10E7B0-5DF3-4304-965A-FC8405E226FF}"/>
              </a:ext>
            </a:extLst>
          </p:cNvPr>
          <p:cNvSpPr txBox="1"/>
          <p:nvPr/>
        </p:nvSpPr>
        <p:spPr>
          <a:xfrm>
            <a:off x="228600" y="3615895"/>
            <a:ext cx="811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2x’s as likely to use DEVICES vs Baby Boomers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BAA5D2-B741-4078-8BCB-E45F9DBDDF32}"/>
              </a:ext>
            </a:extLst>
          </p:cNvPr>
          <p:cNvSpPr txBox="1"/>
          <p:nvPr/>
        </p:nvSpPr>
        <p:spPr>
          <a:xfrm>
            <a:off x="228600" y="4223593"/>
            <a:ext cx="7941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Britannic Bold" panose="020B0903060703020204" pitchFamily="34" charset="0"/>
              </a:rPr>
              <a:t>              </a:t>
            </a:r>
            <a:r>
              <a:rPr lang="en-US" sz="4800" dirty="0">
                <a:highlight>
                  <a:srgbClr val="FF0000"/>
                </a:highlight>
                <a:latin typeface="Britannic Bold" panose="020B0903060703020204" pitchFamily="34" charset="0"/>
              </a:rPr>
              <a:t>BOTTOM LINE  </a:t>
            </a:r>
          </a:p>
          <a:p>
            <a:r>
              <a:rPr lang="en-US" sz="2400" dirty="0">
                <a:highlight>
                  <a:srgbClr val="FF0000"/>
                </a:highlight>
                <a:latin typeface="Britannic Bold" panose="020B0903060703020204" pitchFamily="34" charset="0"/>
              </a:rPr>
              <a:t>Technology plays a CENTRAL role in THEIR home buying</a:t>
            </a:r>
          </a:p>
        </p:txBody>
      </p:sp>
    </p:spTree>
    <p:extLst>
      <p:ext uri="{BB962C8B-B14F-4D97-AF65-F5344CB8AC3E}">
        <p14:creationId xmlns:p14="http://schemas.microsoft.com/office/powerpoint/2010/main" val="311249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90386"/>
            <a:ext cx="5740146" cy="852614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Britannic Bold" panose="020B0903060703020204" pitchFamily="34" charset="0"/>
              </a:rPr>
              <a:t>4 Stages of Growth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334000" y="1981200"/>
            <a:ext cx="1828800" cy="762000"/>
          </a:xfrm>
          <a:prstGeom prst="straightConnector1">
            <a:avLst/>
          </a:prstGeom>
          <a:ln w="152400">
            <a:solidFill>
              <a:srgbClr val="66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334000" y="2743200"/>
            <a:ext cx="1785257" cy="937948"/>
          </a:xfrm>
          <a:prstGeom prst="straightConnector1">
            <a:avLst/>
          </a:prstGeom>
          <a:ln w="152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429000" y="2743200"/>
            <a:ext cx="2133600" cy="0"/>
          </a:xfrm>
          <a:prstGeom prst="straightConnector1">
            <a:avLst/>
          </a:prstGeom>
          <a:ln w="152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1926772" y="2667000"/>
            <a:ext cx="1752599" cy="800100"/>
          </a:xfrm>
          <a:prstGeom prst="straightConnector1">
            <a:avLst/>
          </a:prstGeom>
          <a:ln w="152400">
            <a:solidFill>
              <a:srgbClr val="66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1295400" y="3348091"/>
            <a:ext cx="631372" cy="1833510"/>
          </a:xfrm>
          <a:prstGeom prst="straightConnector1">
            <a:avLst/>
          </a:prstGeom>
          <a:ln w="152400">
            <a:solidFill>
              <a:srgbClr val="0066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5943600" y="2353270"/>
            <a:ext cx="68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rgbClr val="0033CC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524000" y="4038600"/>
            <a:ext cx="68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rgbClr val="0033CC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038600" y="2658070"/>
            <a:ext cx="68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rgbClr val="0033CC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057400" y="2286000"/>
            <a:ext cx="68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rgbClr val="0033CC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243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74776"/>
            <a:ext cx="6425946" cy="11206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Why texting is the key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AA8873-6FF9-429C-B606-8FBFFD233B0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8026146" y="4114800"/>
            <a:ext cx="1194054" cy="13136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57BE39-6C2D-4E37-BF43-2739C5AF23A6}"/>
              </a:ext>
            </a:extLst>
          </p:cNvPr>
          <p:cNvSpPr txBox="1"/>
          <p:nvPr/>
        </p:nvSpPr>
        <p:spPr>
          <a:xfrm>
            <a:off x="888273" y="1317171"/>
            <a:ext cx="6425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EASY way to express an 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3C6BF-4B51-4D74-A506-9DAFB7BC522D}"/>
              </a:ext>
            </a:extLst>
          </p:cNvPr>
          <p:cNvSpPr txBox="1"/>
          <p:nvPr/>
        </p:nvSpPr>
        <p:spPr>
          <a:xfrm>
            <a:off x="888274" y="1947101"/>
            <a:ext cx="688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EASY way to schedule an APPOINTMENT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483932-DF3B-4460-A3CA-1F7010CAFD70}"/>
              </a:ext>
            </a:extLst>
          </p:cNvPr>
          <p:cNvSpPr txBox="1"/>
          <p:nvPr/>
        </p:nvSpPr>
        <p:spPr>
          <a:xfrm>
            <a:off x="892628" y="2598802"/>
            <a:ext cx="6041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EASY way to ASK questions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B02A4C-833F-4EF1-9B36-2091A71E07BD}"/>
              </a:ext>
            </a:extLst>
          </p:cNvPr>
          <p:cNvSpPr txBox="1"/>
          <p:nvPr/>
        </p:nvSpPr>
        <p:spPr>
          <a:xfrm>
            <a:off x="888273" y="3473280"/>
            <a:ext cx="7265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</a:t>
            </a:r>
            <a:r>
              <a:rPr lang="en-US" sz="4000" dirty="0">
                <a:solidFill>
                  <a:srgbClr val="FFFF00"/>
                </a:solidFill>
                <a:latin typeface="Britannic Bold" panose="020B0903060703020204" pitchFamily="34" charset="0"/>
              </a:rPr>
              <a:t>PHONE CALLS ARE USED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BC9D6B-D2EB-41B3-916F-5B011A526EF8}"/>
              </a:ext>
            </a:extLst>
          </p:cNvPr>
          <p:cNvSpPr txBox="1"/>
          <p:nvPr/>
        </p:nvSpPr>
        <p:spPr>
          <a:xfrm>
            <a:off x="888273" y="4337180"/>
            <a:ext cx="5817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Britannic Bold" panose="020B0903060703020204" pitchFamily="34" charset="0"/>
              </a:rPr>
              <a:t>URGENT or PRESSING matters</a:t>
            </a:r>
          </a:p>
        </p:txBody>
      </p:sp>
    </p:spTree>
    <p:extLst>
      <p:ext uri="{BB962C8B-B14F-4D97-AF65-F5344CB8AC3E}">
        <p14:creationId xmlns:p14="http://schemas.microsoft.com/office/powerpoint/2010/main" val="263195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74776"/>
            <a:ext cx="6425946" cy="45759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Forbes 10 year trend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FCCAF9-C5DE-48E1-86D9-DE0595C40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" y="381000"/>
            <a:ext cx="7159752" cy="5047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000" dirty="0">
                <a:latin typeface="Arial Black" panose="020B0A04020102020204" pitchFamily="34" charset="0"/>
              </a:rPr>
              <a:t>  </a:t>
            </a:r>
          </a:p>
          <a:p>
            <a:pPr marL="0" indent="0">
              <a:buNone/>
            </a:pPr>
            <a:endParaRPr lang="en-US" sz="1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000" dirty="0">
                <a:latin typeface="Arial Black" panose="020B0A04020102020204" pitchFamily="34" charset="0"/>
              </a:rPr>
              <a:t>   </a:t>
            </a:r>
            <a:r>
              <a:rPr lang="en-US" sz="6000" dirty="0">
                <a:latin typeface="Arial Black" panose="020B0A04020102020204" pitchFamily="34" charset="0"/>
              </a:rPr>
              <a:t>30’s        million </a:t>
            </a:r>
          </a:p>
          <a:p>
            <a:pPr marL="0" indent="0">
              <a:buNone/>
            </a:pPr>
            <a:r>
              <a:rPr lang="en-US" sz="1900" dirty="0">
                <a:latin typeface="Arial Black" panose="020B0A04020102020204" pitchFamily="34" charset="0"/>
              </a:rPr>
              <a:t>     </a:t>
            </a:r>
            <a:endParaRPr lang="en-US" sz="1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9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900" dirty="0">
                <a:latin typeface="Arial Black" panose="020B0A04020102020204" pitchFamily="34" charset="0"/>
              </a:rPr>
              <a:t>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6000" dirty="0">
                <a:latin typeface="Arial Black" panose="020B0A04020102020204" pitchFamily="34" charset="0"/>
              </a:rPr>
              <a:t>Growth        % </a:t>
            </a:r>
            <a:endParaRPr lang="en-US" sz="7200" dirty="0">
              <a:latin typeface="Arial Black" panose="020B0A040201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27C3EB-832B-495A-A0A9-2C67F87C9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86722"/>
            <a:ext cx="1752600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52B325-E5A5-437E-B35C-6A58B4D6E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276600"/>
            <a:ext cx="2009603" cy="200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0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74776"/>
            <a:ext cx="6425946" cy="45759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Forbes 10 year trend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FCCAF9-C5DE-48E1-86D9-DE0595C40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" y="381000"/>
            <a:ext cx="7159752" cy="5047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000" dirty="0">
                <a:latin typeface="Arial Black" panose="020B0A04020102020204" pitchFamily="34" charset="0"/>
              </a:rPr>
              <a:t>  </a:t>
            </a:r>
          </a:p>
          <a:p>
            <a:pPr marL="0" indent="0">
              <a:buNone/>
            </a:pPr>
            <a:endParaRPr lang="en-US" sz="1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000" dirty="0">
                <a:latin typeface="Arial Black" panose="020B0A04020102020204" pitchFamily="34" charset="0"/>
              </a:rPr>
              <a:t> </a:t>
            </a:r>
            <a:r>
              <a:rPr lang="en-US" sz="6000" dirty="0">
                <a:latin typeface="Arial Black" panose="020B0A04020102020204" pitchFamily="34" charset="0"/>
              </a:rPr>
              <a:t>60’s</a:t>
            </a:r>
            <a:r>
              <a:rPr lang="en-US" sz="1000" dirty="0">
                <a:latin typeface="Arial Black" panose="020B0A04020102020204" pitchFamily="34" charset="0"/>
              </a:rPr>
              <a:t>   </a:t>
            </a:r>
            <a:r>
              <a:rPr lang="en-US" sz="6000" dirty="0">
                <a:latin typeface="Arial Black" panose="020B0A04020102020204" pitchFamily="34" charset="0"/>
              </a:rPr>
              <a:t>         million </a:t>
            </a:r>
          </a:p>
          <a:p>
            <a:pPr marL="0" indent="0">
              <a:buNone/>
            </a:pPr>
            <a:r>
              <a:rPr lang="en-US" sz="1900" dirty="0">
                <a:latin typeface="Arial Black" panose="020B0A04020102020204" pitchFamily="34" charset="0"/>
              </a:rPr>
              <a:t>     </a:t>
            </a:r>
            <a:endParaRPr lang="en-US" sz="1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9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900" dirty="0">
                <a:latin typeface="Arial Black" panose="020B0A04020102020204" pitchFamily="34" charset="0"/>
              </a:rPr>
              <a:t>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6000" dirty="0">
                <a:latin typeface="Arial Black" panose="020B0A04020102020204" pitchFamily="34" charset="0"/>
              </a:rPr>
              <a:t>Growth         % </a:t>
            </a:r>
            <a:endParaRPr lang="en-US" sz="7200" dirty="0">
              <a:latin typeface="Arial Black" panose="020B0A040201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3137C7-7036-4AE9-BB30-A5A342D4F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43001"/>
            <a:ext cx="2266950" cy="182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D66202-FECF-4172-A435-1E8C15075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352800"/>
            <a:ext cx="2209800" cy="186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9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74776"/>
            <a:ext cx="6425946" cy="11968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SOCIAL MEDIA MAGIC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7" name="Picture 2" descr="C:\Users\Aspire-E1\Desktop\Social Media pic.jpg">
            <a:extLst>
              <a:ext uri="{FF2B5EF4-FFF2-40B4-BE49-F238E27FC236}">
                <a16:creationId xmlns:a16="http://schemas.microsoft.com/office/drawing/2014/main" id="{F08F83D1-DDFB-4611-BD6B-C247F794B6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6629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877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475476" cy="1120624"/>
          </a:xfrm>
        </p:spPr>
        <p:txBody>
          <a:bodyPr>
            <a:noAutofit/>
          </a:bodyPr>
          <a:lstStyle/>
          <a:p>
            <a:endParaRPr lang="en-US" sz="4000" dirty="0">
              <a:latin typeface="Britannic Bold" panose="020B09030607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B3B7449-C628-424D-A418-7336ED5E2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"/>
            <a:ext cx="5737947" cy="3416227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08A794-93B4-4F28-A671-2BF95FA3F7AC}"/>
              </a:ext>
            </a:extLst>
          </p:cNvPr>
          <p:cNvSpPr/>
          <p:nvPr/>
        </p:nvSpPr>
        <p:spPr>
          <a:xfrm>
            <a:off x="304800" y="2787134"/>
            <a:ext cx="746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0" dirty="0">
              <a:latin typeface="Arial Black" panose="020B0A04020102020204" pitchFamily="34" charset="0"/>
            </a:endParaRPr>
          </a:p>
          <a:p>
            <a:pPr algn="ctr"/>
            <a:r>
              <a:rPr lang="en-US" sz="8000" dirty="0">
                <a:latin typeface="Arial Black" panose="020B0A04020102020204" pitchFamily="34" charset="0"/>
              </a:rPr>
              <a:t>98%</a:t>
            </a:r>
          </a:p>
        </p:txBody>
      </p:sp>
    </p:spTree>
    <p:extLst>
      <p:ext uri="{BB962C8B-B14F-4D97-AF65-F5344CB8AC3E}">
        <p14:creationId xmlns:p14="http://schemas.microsoft.com/office/powerpoint/2010/main" val="414888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475476" cy="1120624"/>
          </a:xfrm>
        </p:spPr>
        <p:txBody>
          <a:bodyPr>
            <a:noAutofit/>
          </a:bodyPr>
          <a:lstStyle/>
          <a:p>
            <a:endParaRPr lang="en-US" sz="4000" dirty="0">
              <a:latin typeface="Britannic Bold" panose="020B09030607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08A794-93B4-4F28-A671-2BF95FA3F7AC}"/>
              </a:ext>
            </a:extLst>
          </p:cNvPr>
          <p:cNvSpPr/>
          <p:nvPr/>
        </p:nvSpPr>
        <p:spPr>
          <a:xfrm>
            <a:off x="304800" y="2787134"/>
            <a:ext cx="746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0" dirty="0">
              <a:latin typeface="Arial Black" panose="020B0A04020102020204" pitchFamily="34" charset="0"/>
            </a:endParaRPr>
          </a:p>
          <a:p>
            <a:pPr algn="ctr"/>
            <a:r>
              <a:rPr lang="en-US" sz="8000" dirty="0">
                <a:latin typeface="Arial Black" panose="020B0A04020102020204" pitchFamily="34" charset="0"/>
              </a:rPr>
              <a:t>274 MILLION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93C79AA-43D7-4389-83F1-8725E3C78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9600"/>
            <a:ext cx="4577294" cy="3428552"/>
          </a:xfrm>
        </p:spPr>
      </p:pic>
    </p:spTree>
    <p:extLst>
      <p:ext uri="{BB962C8B-B14F-4D97-AF65-F5344CB8AC3E}">
        <p14:creationId xmlns:p14="http://schemas.microsoft.com/office/powerpoint/2010/main" val="820793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461" y="217714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 Largest us newspapers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6CD88C-D2A0-4B5B-862A-6378CBD7D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901952"/>
            <a:ext cx="7618476" cy="3526536"/>
          </a:xfrm>
        </p:spPr>
        <p:txBody>
          <a:bodyPr/>
          <a:lstStyle/>
          <a:p>
            <a:pPr marL="0" indent="0">
              <a:buNone/>
            </a:pPr>
            <a:endParaRPr lang="en-US" sz="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5400" dirty="0">
                <a:latin typeface="Arial Black" panose="020B0A04020102020204" pitchFamily="34" charset="0"/>
              </a:rPr>
              <a:t>2.3 Million</a:t>
            </a:r>
          </a:p>
          <a:p>
            <a:pPr marL="0" indent="0">
              <a:buNone/>
            </a:pPr>
            <a:endParaRPr lang="en-US" sz="22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5400" dirty="0">
                <a:latin typeface="Arial Black" panose="020B0A04020102020204" pitchFamily="34" charset="0"/>
              </a:rPr>
              <a:t>2.1 Million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347F85-9853-4B27-B2A2-48410BDF5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40626"/>
            <a:ext cx="3090558" cy="1926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2EAE7D-6922-44EF-85BE-818A1BDC1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58" y="3665220"/>
            <a:ext cx="3094400" cy="19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6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475476" cy="1120624"/>
          </a:xfrm>
        </p:spPr>
        <p:txBody>
          <a:bodyPr>
            <a:noAutofit/>
          </a:bodyPr>
          <a:lstStyle/>
          <a:p>
            <a:endParaRPr lang="en-US" sz="4000" dirty="0">
              <a:latin typeface="Britannic Bold" panose="020B09030607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08A794-93B4-4F28-A671-2BF95FA3F7AC}"/>
              </a:ext>
            </a:extLst>
          </p:cNvPr>
          <p:cNvSpPr/>
          <p:nvPr/>
        </p:nvSpPr>
        <p:spPr>
          <a:xfrm>
            <a:off x="304800" y="2787134"/>
            <a:ext cx="746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0" dirty="0">
              <a:latin typeface="Arial Black" panose="020B0A04020102020204" pitchFamily="34" charset="0"/>
            </a:endParaRPr>
          </a:p>
          <a:p>
            <a:pPr algn="ctr"/>
            <a:r>
              <a:rPr lang="en-US" sz="8000" dirty="0">
                <a:latin typeface="Arial Black" panose="020B0A04020102020204" pitchFamily="34" charset="0"/>
              </a:rPr>
              <a:t>2.2 </a:t>
            </a:r>
            <a:r>
              <a:rPr lang="en-US" sz="8000" dirty="0">
                <a:solidFill>
                  <a:srgbClr val="FFFF00"/>
                </a:solidFill>
                <a:latin typeface="Arial Black" panose="020B0A04020102020204" pitchFamily="34" charset="0"/>
              </a:rPr>
              <a:t>B</a:t>
            </a:r>
            <a:r>
              <a:rPr lang="en-US" sz="8000" dirty="0">
                <a:latin typeface="Arial Black" panose="020B0A04020102020204" pitchFamily="34" charset="0"/>
              </a:rPr>
              <a:t>ILLION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613B4A-2058-4E51-A202-AB7AFEC58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" y="1901952"/>
            <a:ext cx="7159752" cy="20840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18E5C0BA-3AF8-453C-A793-7142019D0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30436"/>
            <a:ext cx="3655540" cy="36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74776"/>
            <a:ext cx="5740146" cy="1120624"/>
          </a:xfrm>
        </p:spPr>
        <p:txBody>
          <a:bodyPr>
            <a:normAutofit/>
          </a:bodyPr>
          <a:lstStyle/>
          <a:p>
            <a:endParaRPr lang="en-US" sz="4000" dirty="0">
              <a:latin typeface="Britannic Bold" panose="020B09030607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76B4B42-554A-4750-962A-6D932424A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838200"/>
            <a:ext cx="6019800" cy="337108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B1D836-0D1C-462C-97EC-B3F3A3B24FBB}"/>
              </a:ext>
            </a:extLst>
          </p:cNvPr>
          <p:cNvSpPr txBox="1"/>
          <p:nvPr/>
        </p:nvSpPr>
        <p:spPr>
          <a:xfrm flipH="1">
            <a:off x="457200" y="4419600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Arial Black" panose="020B0A04020102020204" pitchFamily="34" charset="0"/>
              </a:rPr>
              <a:t>1.9 </a:t>
            </a:r>
            <a:r>
              <a:rPr lang="en-US" sz="8000" dirty="0">
                <a:solidFill>
                  <a:srgbClr val="FFFF00"/>
                </a:solidFill>
                <a:latin typeface="Arial Black" panose="020B0A04020102020204" pitchFamily="34" charset="0"/>
              </a:rPr>
              <a:t>B</a:t>
            </a:r>
            <a:r>
              <a:rPr lang="en-US" sz="8000" dirty="0">
                <a:latin typeface="Arial Black" panose="020B0A04020102020204" pitchFamily="34" charset="0"/>
              </a:rPr>
              <a:t>ILLION	</a:t>
            </a:r>
          </a:p>
        </p:txBody>
      </p:sp>
    </p:spTree>
    <p:extLst>
      <p:ext uri="{BB962C8B-B14F-4D97-AF65-F5344CB8AC3E}">
        <p14:creationId xmlns:p14="http://schemas.microsoft.com/office/powerpoint/2010/main" val="331339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74776"/>
            <a:ext cx="5740146" cy="11206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Growing fast!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5F3982-A423-4EA5-87E0-80BCDA8AD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6" y="1447800"/>
            <a:ext cx="2296205" cy="2286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E68BE4-4859-4283-8CE7-ADBF12945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24104"/>
            <a:ext cx="1828800" cy="23884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4CEEB1-B666-49D5-913E-E4B52D7365B0}"/>
              </a:ext>
            </a:extLst>
          </p:cNvPr>
          <p:cNvSpPr txBox="1"/>
          <p:nvPr/>
        </p:nvSpPr>
        <p:spPr>
          <a:xfrm>
            <a:off x="228600" y="3886200"/>
            <a:ext cx="754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      1 Billion              532 Million         293 Million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4EC289-D70D-4EF4-A1B3-7927CE0E6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9" y="4424247"/>
            <a:ext cx="2431107" cy="767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B8AB3B-0687-4E0B-9E20-89839DD03A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46" y="4395697"/>
            <a:ext cx="2286000" cy="742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98CA6-342C-4964-ACEA-71766CFFBE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000" y="1402559"/>
            <a:ext cx="2525400" cy="2376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06A0CA-0562-408C-9AB5-93C83CFF7E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424247"/>
            <a:ext cx="2590800" cy="7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4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27" y="31673"/>
            <a:ext cx="8026146" cy="1120624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>
                <a:latin typeface="Britannic Bold" pitchFamily="34" charset="0"/>
              </a:rPr>
              <a:t>the slow death of </a:t>
            </a:r>
            <a:r>
              <a:rPr lang="en-US" sz="4000" dirty="0" err="1">
                <a:latin typeface="Britannic Bold" pitchFamily="34" charset="0"/>
              </a:rPr>
              <a:t>mfd</a:t>
            </a:r>
            <a:r>
              <a:rPr lang="en-US" sz="4000" dirty="0">
                <a:latin typeface="Britannic Bold" pitchFamily="34" charset="0"/>
              </a:rPr>
              <a:t> housing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24" y="4756659"/>
            <a:ext cx="7159752" cy="47548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4924" y="5530288"/>
            <a:ext cx="5112639" cy="294553"/>
          </a:xfrm>
        </p:spPr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75DC17-7FB7-4AF0-A467-D5CCCB566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7848600" cy="4800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5CEF15-8E90-4782-8E47-F17592F834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6"/>
            <a:ext cx="8229600" cy="604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4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74776"/>
            <a:ext cx="6883146" cy="11206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The 5 Year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BE2AE0F7-A170-4735-A7DB-B319E9FC8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4" y="1066800"/>
            <a:ext cx="7952292" cy="4495800"/>
          </a:xfrm>
        </p:spPr>
      </p:pic>
    </p:spTree>
    <p:extLst>
      <p:ext uri="{BB962C8B-B14F-4D97-AF65-F5344CB8AC3E}">
        <p14:creationId xmlns:p14="http://schemas.microsoft.com/office/powerpoint/2010/main" val="3992881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74776"/>
            <a:ext cx="5740146" cy="11206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The gold standard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3DFA7C-3F5C-40DB-B26B-69B4E41AD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961" y="3725989"/>
            <a:ext cx="7159752" cy="35265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2" descr="Inline image 1">
            <a:extLst>
              <a:ext uri="{FF2B5EF4-FFF2-40B4-BE49-F238E27FC236}">
                <a16:creationId xmlns:a16="http://schemas.microsoft.com/office/drawing/2014/main" id="{45451F56-EE7A-49F4-929F-F67DACA88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42848"/>
            <a:ext cx="7629874" cy="183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21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74776"/>
            <a:ext cx="5740146" cy="11206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More on-line sites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03C1C9-F803-4285-9624-1BAB4EFA0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42" y="3910162"/>
            <a:ext cx="4648200" cy="98533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C3D4BE-426D-4CB6-B5D4-FC1E0BEDA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73" y="1290488"/>
            <a:ext cx="4549339" cy="1120624"/>
          </a:xfrm>
          <a:prstGeom prst="rect">
            <a:avLst/>
          </a:prstGeom>
        </p:spPr>
      </p:pic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2E493B9-69BB-4646-9DD0-90F364E1D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00325"/>
            <a:ext cx="3591744" cy="11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74776"/>
            <a:ext cx="5740146" cy="112062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the real estate market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7" name="Content Placeholder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8B68C8A4-8C9D-42E2-BD8F-B606C536A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68" y="2766169"/>
            <a:ext cx="3443155" cy="1227082"/>
          </a:xfrm>
        </p:spPr>
      </p:pic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EA114B23-038B-403C-AEDF-1AA468C20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91" y="1373015"/>
            <a:ext cx="5040618" cy="1085351"/>
          </a:xfrm>
          <a:prstGeom prst="rect">
            <a:avLst/>
          </a:prstGeom>
        </p:spPr>
      </p:pic>
      <p:pic>
        <p:nvPicPr>
          <p:cNvPr id="11" name="Picture 1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99B8A91A-7130-4C4E-B1CC-4BC5FA66E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39" y="4301054"/>
            <a:ext cx="5720012" cy="116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6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4776"/>
            <a:ext cx="6475476" cy="112062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Facebook for business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90600"/>
            <a:ext cx="3990355" cy="4546304"/>
          </a:xfrm>
        </p:spPr>
      </p:pic>
    </p:spTree>
    <p:extLst>
      <p:ext uri="{BB962C8B-B14F-4D97-AF65-F5344CB8AC3E}">
        <p14:creationId xmlns:p14="http://schemas.microsoft.com/office/powerpoint/2010/main" val="1029124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4776"/>
            <a:ext cx="6475476" cy="112062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The 25% rule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77861B-B54F-4F0F-82BE-41CB6EA98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00007"/>
            <a:ext cx="2819400" cy="28194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81200"/>
            <a:ext cx="3352800" cy="245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183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4776"/>
            <a:ext cx="6475476" cy="112062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The 25% rule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6248400" cy="4077081"/>
          </a:xfrm>
        </p:spPr>
      </p:pic>
    </p:spTree>
    <p:extLst>
      <p:ext uri="{BB962C8B-B14F-4D97-AF65-F5344CB8AC3E}">
        <p14:creationId xmlns:p14="http://schemas.microsoft.com/office/powerpoint/2010/main" val="29286242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4776"/>
            <a:ext cx="6475476" cy="112062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FACEBOOK MARKETPLACE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766932C-66A5-4833-95E1-0B4BF8B07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93" y="1600200"/>
            <a:ext cx="5960213" cy="3337719"/>
          </a:xfrm>
        </p:spPr>
      </p:pic>
    </p:spTree>
    <p:extLst>
      <p:ext uri="{BB962C8B-B14F-4D97-AF65-F5344CB8AC3E}">
        <p14:creationId xmlns:p14="http://schemas.microsoft.com/office/powerpoint/2010/main" val="10869027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4776"/>
            <a:ext cx="6475476" cy="112062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FACEBOOK live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7" name="Content Placeholder 6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A8F5BDF4-E877-4871-AFC7-4DA1161D3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45" y="2133600"/>
            <a:ext cx="6174509" cy="2133600"/>
          </a:xfrm>
        </p:spPr>
      </p:pic>
    </p:spTree>
    <p:extLst>
      <p:ext uri="{BB962C8B-B14F-4D97-AF65-F5344CB8AC3E}">
        <p14:creationId xmlns:p14="http://schemas.microsoft.com/office/powerpoint/2010/main" val="3039857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530" y="118759"/>
            <a:ext cx="6122670" cy="125284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20 years of planning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D2CCBDA-CC78-4BF9-A222-B28DE5CEF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99" y="1524000"/>
            <a:ext cx="4706402" cy="3527425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1684D4-5241-4189-98C1-D4583A63C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99" y="1517650"/>
            <a:ext cx="4714875" cy="3533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0DC54B-2ED1-49B1-ADB2-1B48E21B4B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99" y="1506764"/>
            <a:ext cx="4752975" cy="35446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8512BD-1190-4583-81B5-DBFD7C2903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90" y="1425411"/>
            <a:ext cx="5316992" cy="3724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A5840F-D3F3-47F5-ACFE-1FF3636172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8382000" cy="59771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04FBE4E-8394-4935-A529-AF8563E9588E}"/>
              </a:ext>
            </a:extLst>
          </p:cNvPr>
          <p:cNvSpPr txBox="1"/>
          <p:nvPr/>
        </p:nvSpPr>
        <p:spPr>
          <a:xfrm>
            <a:off x="1954531" y="2169532"/>
            <a:ext cx="5124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Impact" panose="020B0806030902050204" pitchFamily="34" charset="0"/>
              </a:rPr>
              <a:t>   3 Years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02E0815-7695-4FA0-8A3F-3A50370C1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6" y="674444"/>
            <a:ext cx="6543667" cy="43624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531AFF6-A4F1-418B-B636-DC4FF19CE5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2620"/>
            <a:ext cx="8382000" cy="585835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030CDFF-58CC-45E1-A5D7-15D8DB5676C9}"/>
              </a:ext>
            </a:extLst>
          </p:cNvPr>
          <p:cNvSpPr txBox="1"/>
          <p:nvPr/>
        </p:nvSpPr>
        <p:spPr>
          <a:xfrm>
            <a:off x="2181224" y="2228043"/>
            <a:ext cx="4752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Impact" panose="020B0806030902050204" pitchFamily="34" charset="0"/>
              </a:rPr>
              <a:t>55 Hours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0E2C0A8-817E-4817-94B2-9EC45E3CC2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36" y="1603518"/>
            <a:ext cx="3609976" cy="22937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21539F8-1171-44B6-AD0E-43BF5C8D47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14" y="9630"/>
            <a:ext cx="8382000" cy="59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6F7BBC-CE93-46DA-9D82-E8B3577855BB}"/>
              </a:ext>
            </a:extLst>
          </p:cNvPr>
          <p:cNvSpPr txBox="1"/>
          <p:nvPr/>
        </p:nvSpPr>
        <p:spPr>
          <a:xfrm>
            <a:off x="940068" y="2312224"/>
            <a:ext cx="6197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Impact" panose="020B0806030902050204" pitchFamily="34" charset="0"/>
              </a:rPr>
              <a:t>10,000 GALAXIES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9F1598-98CB-47A7-AD9F-52592C311C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04" y="633915"/>
            <a:ext cx="6083759" cy="455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6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74776"/>
            <a:ext cx="5740146" cy="11206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The “10,000</a:t>
            </a:r>
            <a:r>
              <a:rPr lang="en-US" sz="4000">
                <a:latin typeface="Britannic Bold" panose="020B0903060703020204" pitchFamily="34" charset="0"/>
              </a:rPr>
              <a:t>” drop</a:t>
            </a:r>
            <a:endParaRPr lang="en-US" sz="4000" dirty="0">
              <a:latin typeface="Britannic Bold" panose="020B0903060703020204" pitchFamily="34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04974"/>
            <a:ext cx="5459413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</p:spTree>
    <p:extLst>
      <p:ext uri="{BB962C8B-B14F-4D97-AF65-F5344CB8AC3E}">
        <p14:creationId xmlns:p14="http://schemas.microsoft.com/office/powerpoint/2010/main" val="352717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74776"/>
            <a:ext cx="6932676" cy="112062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Listen To Your Customer!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14800" y="2057400"/>
            <a:ext cx="3579876" cy="3371088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>
                <a:solidFill>
                  <a:srgbClr val="FFC000"/>
                </a:solidFill>
              </a:rPr>
              <a:t>“Get closer than ever to your customers.  So close, that you can tell them </a:t>
            </a:r>
            <a:r>
              <a:rPr lang="en-US" sz="2400" b="1" i="1">
                <a:solidFill>
                  <a:srgbClr val="FFC000"/>
                </a:solidFill>
              </a:rPr>
              <a:t>what they </a:t>
            </a:r>
            <a:r>
              <a:rPr lang="en-US" sz="2400" b="1" i="1" dirty="0">
                <a:solidFill>
                  <a:srgbClr val="FFC000"/>
                </a:solidFill>
              </a:rPr>
              <a:t>really want before they realize it themselves!”</a:t>
            </a:r>
          </a:p>
          <a:p>
            <a:pPr marL="0" indent="0" algn="r">
              <a:buNone/>
            </a:pPr>
            <a:r>
              <a:rPr lang="en-US" sz="1800" dirty="0"/>
              <a:t>Steve Jobs, Apple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3657600" cy="190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156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74776"/>
            <a:ext cx="5740146" cy="11206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Sense-able selling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24" y="1640156"/>
            <a:ext cx="7159752" cy="3523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3074" name="Picture 2" descr="C:\Users\Aspire-E1\Desktop\Sell With Emo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2971800" cy="404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8248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74776"/>
            <a:ext cx="5663946" cy="11206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I’m Scared!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1" y="588284"/>
            <a:ext cx="1438639" cy="26259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034" y="1014783"/>
            <a:ext cx="2224088" cy="1665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67" y="2931026"/>
            <a:ext cx="2286000" cy="1589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44" y="2033001"/>
            <a:ext cx="2115166" cy="14024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4166"/>
            <a:ext cx="2895600" cy="16215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88" y="3753316"/>
            <a:ext cx="2688114" cy="12465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68" y="4067661"/>
            <a:ext cx="1962150" cy="17240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42" y="2050777"/>
            <a:ext cx="1455159" cy="18888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383406"/>
            <a:ext cx="1409700" cy="159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980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4776"/>
            <a:ext cx="7264146" cy="112062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emotional BUYING TRIGGERS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Aspire-E1\Desktop\Emotional Buy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38300"/>
            <a:ext cx="4876800" cy="331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853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74776"/>
            <a:ext cx="5740146" cy="112062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Selling with emotion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724" y="2133600"/>
            <a:ext cx="2513076" cy="68884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5400" dirty="0">
                <a:solidFill>
                  <a:srgbClr val="00CC00"/>
                </a:solidFill>
              </a:rPr>
              <a:t>$ Price</a:t>
            </a:r>
            <a:endParaRPr lang="en-US" sz="5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2968752"/>
            <a:ext cx="2590800" cy="688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98128" indent="-198128" algn="l" defTabSz="792510" rtl="0" eaLnBrk="1" latinLnBrk="0" hangingPunct="1">
              <a:lnSpc>
                <a:spcPct val="90000"/>
              </a:lnSpc>
              <a:spcBef>
                <a:spcPts val="867"/>
              </a:spcBef>
              <a:buFont typeface="Arial" panose="020B0604020202020204" pitchFamily="34" charset="0"/>
              <a:buChar char="•"/>
              <a:defRPr sz="19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83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38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893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3149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9404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5659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914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68170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Feature</a:t>
            </a:r>
            <a:endParaRPr lang="en-US" sz="5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30324" y="1350264"/>
            <a:ext cx="1827276" cy="688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98128" indent="-198128" algn="l" defTabSz="792510" rtl="0" eaLnBrk="1" latinLnBrk="0" hangingPunct="1">
              <a:lnSpc>
                <a:spcPct val="90000"/>
              </a:lnSpc>
              <a:spcBef>
                <a:spcPts val="867"/>
              </a:spcBef>
              <a:buFont typeface="Arial" panose="020B0604020202020204" pitchFamily="34" charset="0"/>
              <a:buChar char="•"/>
              <a:defRPr sz="19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83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38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893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3149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9404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5659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914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68170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5400" dirty="0">
                <a:solidFill>
                  <a:srgbClr val="FF0000"/>
                </a:solidFill>
                <a:latin typeface="Impact" pitchFamily="34" charset="0"/>
              </a:rPr>
              <a:t>Fear</a:t>
            </a:r>
            <a:endParaRPr lang="en-US" sz="5400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68324" y="3733800"/>
            <a:ext cx="2741676" cy="688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98128" indent="-198128" algn="l" defTabSz="792510" rtl="0" eaLnBrk="1" latinLnBrk="0" hangingPunct="1">
              <a:lnSpc>
                <a:spcPct val="90000"/>
              </a:lnSpc>
              <a:spcBef>
                <a:spcPts val="867"/>
              </a:spcBef>
              <a:buFont typeface="Arial" panose="020B0604020202020204" pitchFamily="34" charset="0"/>
              <a:buChar char="•"/>
              <a:defRPr sz="19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83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38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893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3149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9404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5659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914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68170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5400" dirty="0">
                <a:latin typeface="Bodoni MT Black" pitchFamily="18" charset="0"/>
              </a:rPr>
              <a:t>Safety</a:t>
            </a:r>
            <a:endParaRPr lang="en-US" sz="5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95400" y="4572000"/>
            <a:ext cx="2819400" cy="688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98128" indent="-198128" algn="l" defTabSz="792510" rtl="0" eaLnBrk="1" latinLnBrk="0" hangingPunct="1">
              <a:lnSpc>
                <a:spcPct val="90000"/>
              </a:lnSpc>
              <a:spcBef>
                <a:spcPts val="867"/>
              </a:spcBef>
              <a:buFont typeface="Arial" panose="020B0604020202020204" pitchFamily="34" charset="0"/>
              <a:buChar char="•"/>
              <a:defRPr sz="19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83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38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893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3149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9404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5659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914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68170" indent="-198128" algn="l" defTabSz="792510" rtl="0" eaLnBrk="1" latinLnBrk="0" hangingPunct="1">
              <a:lnSpc>
                <a:spcPct val="90000"/>
              </a:lnSpc>
              <a:spcBef>
                <a:spcPts val="433"/>
              </a:spcBef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5400" dirty="0">
                <a:solidFill>
                  <a:srgbClr val="FFFF00"/>
                </a:solidFill>
                <a:latin typeface="Eras Bold ITC" pitchFamily="34" charset="0"/>
              </a:rPr>
              <a:t>Quality 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53566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Comfort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2362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99CC"/>
                </a:solidFill>
                <a:latin typeface="Arial Black" pitchFamily="34" charset="0"/>
              </a:rPr>
              <a:t>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3200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Benefit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7800" y="4038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latin typeface="Arial Black" pitchFamily="34" charset="0"/>
              </a:rPr>
              <a:t>Warranty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481226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66"/>
                </a:solidFill>
                <a:latin typeface="Arial Black" pitchFamily="34" charset="0"/>
              </a:rPr>
              <a:t>Feel</a:t>
            </a:r>
          </a:p>
        </p:txBody>
      </p:sp>
    </p:spTree>
    <p:extLst>
      <p:ext uri="{BB962C8B-B14F-4D97-AF65-F5344CB8AC3E}">
        <p14:creationId xmlns:p14="http://schemas.microsoft.com/office/powerpoint/2010/main" val="382459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74776"/>
            <a:ext cx="7923276" cy="112062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Make sure they remember you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0A9674-862D-4F9E-AFDC-EAB9BB13E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" y="1066800"/>
            <a:ext cx="7159752" cy="41910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4000" dirty="0">
                <a:latin typeface="Britannic Bold" panose="020B0903060703020204" pitchFamily="34" charset="0"/>
              </a:rPr>
              <a:t>It’s </a:t>
            </a:r>
            <a:r>
              <a:rPr lang="en-US" sz="4000" dirty="0">
                <a:solidFill>
                  <a:srgbClr val="FFFF00"/>
                </a:solidFill>
                <a:latin typeface="Britannic Bold" panose="020B0903060703020204" pitchFamily="34" charset="0"/>
              </a:rPr>
              <a:t>NOT</a:t>
            </a:r>
            <a:r>
              <a:rPr lang="en-US" sz="4000" dirty="0">
                <a:latin typeface="Britannic Bold" panose="020B0903060703020204" pitchFamily="34" charset="0"/>
              </a:rPr>
              <a:t> your customers job to remember you.  </a:t>
            </a:r>
          </a:p>
          <a:p>
            <a:endParaRPr lang="en-US" sz="1800" dirty="0">
              <a:latin typeface="Britannic Bold" panose="020B0903060703020204" pitchFamily="34" charset="0"/>
            </a:endParaRPr>
          </a:p>
          <a:p>
            <a:r>
              <a:rPr lang="en-US" sz="4000" dirty="0">
                <a:latin typeface="Britannic Bold" panose="020B0903060703020204" pitchFamily="34" charset="0"/>
              </a:rPr>
              <a:t>It’s </a:t>
            </a:r>
            <a:r>
              <a:rPr lang="en-US" sz="4000" dirty="0">
                <a:solidFill>
                  <a:srgbClr val="FFFF00"/>
                </a:solidFill>
                <a:latin typeface="Britannic Bold" panose="020B0903060703020204" pitchFamily="34" charset="0"/>
              </a:rPr>
              <a:t>YOUR</a:t>
            </a:r>
            <a:r>
              <a:rPr lang="en-US" sz="4000" dirty="0">
                <a:latin typeface="Britannic Bold" panose="020B0903060703020204" pitchFamily="34" charset="0"/>
              </a:rPr>
              <a:t> obligation &amp; </a:t>
            </a:r>
            <a:r>
              <a:rPr lang="en-US" sz="4000" dirty="0">
                <a:solidFill>
                  <a:srgbClr val="FFFF00"/>
                </a:solidFill>
                <a:latin typeface="Britannic Bold" panose="020B0903060703020204" pitchFamily="34" charset="0"/>
              </a:rPr>
              <a:t>YOUR</a:t>
            </a:r>
            <a:r>
              <a:rPr lang="en-US" sz="4000" dirty="0">
                <a:latin typeface="Britannic Bold" panose="020B0903060703020204" pitchFamily="34" charset="0"/>
              </a:rPr>
              <a:t> responsibility to make sure they </a:t>
            </a:r>
            <a:r>
              <a:rPr lang="en-US" sz="4000" dirty="0">
                <a:solidFill>
                  <a:srgbClr val="FFFF00"/>
                </a:solidFill>
                <a:latin typeface="Britannic Bold" panose="020B0903060703020204" pitchFamily="34" charset="0"/>
              </a:rPr>
              <a:t>NEVER</a:t>
            </a:r>
            <a:r>
              <a:rPr lang="en-US" sz="4000" dirty="0">
                <a:latin typeface="Britannic Bold" panose="020B0903060703020204" pitchFamily="34" charset="0"/>
              </a:rPr>
              <a:t> have the chance to forget </a:t>
            </a:r>
            <a:r>
              <a:rPr lang="en-US" sz="4000" dirty="0">
                <a:solidFill>
                  <a:srgbClr val="FFFF00"/>
                </a:solidFill>
                <a:latin typeface="Britannic Bold" panose="020B0903060703020204" pitchFamily="34" charset="0"/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23055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74776"/>
            <a:ext cx="7923276" cy="112062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Make sure they remember you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0A9674-862D-4F9E-AFDC-EAB9BB13E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24" y="914400"/>
            <a:ext cx="7769352" cy="4191000"/>
          </a:xfrm>
        </p:spPr>
        <p:txBody>
          <a:bodyPr>
            <a:normAutofit lnSpcReduction="10000"/>
          </a:bodyPr>
          <a:lstStyle/>
          <a:p>
            <a:endParaRPr lang="en-US" sz="4000" dirty="0">
              <a:latin typeface="Britannic Bold" panose="020B0903060703020204" pitchFamily="34" charset="0"/>
            </a:endParaRPr>
          </a:p>
          <a:p>
            <a:pPr lvl="1"/>
            <a:r>
              <a:rPr lang="en-US" sz="3826" dirty="0">
                <a:solidFill>
                  <a:srgbClr val="FFFF00"/>
                </a:solidFill>
                <a:latin typeface="Britannic Bold" panose="020B0903060703020204" pitchFamily="34" charset="0"/>
              </a:rPr>
              <a:t>1  Wear a NAME TAG</a:t>
            </a:r>
          </a:p>
          <a:p>
            <a:pPr lvl="1"/>
            <a:endParaRPr lang="en-US" sz="1000" dirty="0">
              <a:latin typeface="Britannic Bold" panose="020B0903060703020204" pitchFamily="34" charset="0"/>
            </a:endParaRPr>
          </a:p>
          <a:p>
            <a:pPr lvl="1"/>
            <a:r>
              <a:rPr lang="en-US" sz="3826" dirty="0">
                <a:solidFill>
                  <a:srgbClr val="FFFF00"/>
                </a:solidFill>
                <a:latin typeface="Britannic Bold" panose="020B0903060703020204" pitchFamily="34" charset="0"/>
              </a:rPr>
              <a:t>2  ALWAYS use their names</a:t>
            </a:r>
          </a:p>
          <a:p>
            <a:pPr lvl="1"/>
            <a:endParaRPr lang="en-US" sz="1000" dirty="0">
              <a:latin typeface="Britannic Bold" panose="020B0903060703020204" pitchFamily="34" charset="0"/>
            </a:endParaRPr>
          </a:p>
          <a:p>
            <a:pPr lvl="1"/>
            <a:r>
              <a:rPr lang="en-US" sz="3826" dirty="0">
                <a:solidFill>
                  <a:srgbClr val="FFFF00"/>
                </a:solidFill>
                <a:latin typeface="Britannic Bold" panose="020B0903060703020204" pitchFamily="34" charset="0"/>
              </a:rPr>
              <a:t>3  Send a PERSONAL E-Mail</a:t>
            </a:r>
          </a:p>
          <a:p>
            <a:pPr lvl="1"/>
            <a:endParaRPr lang="en-US" sz="1000" dirty="0">
              <a:latin typeface="Britannic Bold" panose="020B0903060703020204" pitchFamily="34" charset="0"/>
            </a:endParaRPr>
          </a:p>
          <a:p>
            <a:pPr lvl="1"/>
            <a:r>
              <a:rPr lang="en-US" sz="3826" dirty="0">
                <a:solidFill>
                  <a:srgbClr val="FFFF00"/>
                </a:solidFill>
                <a:latin typeface="Britannic Bold" panose="020B0903060703020204" pitchFamily="34" charset="0"/>
              </a:rPr>
              <a:t>4  Send a PERSONAL USPO note</a:t>
            </a:r>
          </a:p>
          <a:p>
            <a:pPr lvl="1"/>
            <a:endParaRPr lang="en-US" sz="1000" dirty="0">
              <a:solidFill>
                <a:srgbClr val="FFFF00"/>
              </a:solidFill>
              <a:latin typeface="Britannic Bold" panose="020B0903060703020204" pitchFamily="34" charset="0"/>
            </a:endParaRPr>
          </a:p>
          <a:p>
            <a:pPr lvl="1"/>
            <a:r>
              <a:rPr lang="en-US" sz="3826" dirty="0">
                <a:solidFill>
                  <a:srgbClr val="FFFF00"/>
                </a:solidFill>
                <a:latin typeface="Britannic Bold" panose="020B0903060703020204" pitchFamily="34" charset="0"/>
              </a:rPr>
              <a:t>5  Do a FOLLOW-UP text</a:t>
            </a:r>
          </a:p>
        </p:txBody>
      </p:sp>
    </p:spTree>
    <p:extLst>
      <p:ext uri="{BB962C8B-B14F-4D97-AF65-F5344CB8AC3E}">
        <p14:creationId xmlns:p14="http://schemas.microsoft.com/office/powerpoint/2010/main" val="108363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74776"/>
            <a:ext cx="8382000" cy="11206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2018 what Customer’s “Want”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4924" y="1066800"/>
            <a:ext cx="7159752" cy="4361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7B7744-383D-4154-9175-D71E1ED33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33" y="1484623"/>
            <a:ext cx="1762125" cy="1514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0F58A3-4D36-4DAE-8F16-7D4529480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29" y="1484622"/>
            <a:ext cx="1762125" cy="1514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E6343B-13FA-4AFE-AC6E-85D1ABA1E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417" y="1484622"/>
            <a:ext cx="1757716" cy="1501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751D0B-7A23-4497-B3EC-D0F8A99C13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92" y="1485322"/>
            <a:ext cx="1757717" cy="14864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1F2A4B-D7C4-47B1-8657-7D81177D50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7" y="3506155"/>
            <a:ext cx="1788959" cy="14864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20E219-CAE2-4A23-83BF-65776A8B91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09" y="3478158"/>
            <a:ext cx="1762124" cy="15144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31816D-6CAC-414E-BBBD-488729C45F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4" y="3466205"/>
            <a:ext cx="1757716" cy="15380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690793-B4CF-4414-8209-40D603603F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81" y="3459674"/>
            <a:ext cx="1757717" cy="15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5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943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0000" dirty="0">
                <a:latin typeface="Impact" panose="020B0806030902050204" pitchFamily="34" charset="0"/>
              </a:rPr>
              <a:t>86,400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81400"/>
            <a:ext cx="64770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rgbClr val="FFC000"/>
              </a:solidFill>
              <a:latin typeface="Britannic Bold" panose="020B0903060703020204" pitchFamily="34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FFC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3483DB-BC85-4F6B-B8C4-FE2937506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22"/>
            <a:ext cx="8229600" cy="6019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C48F49-0364-4D6A-AE5B-F999235EE56A}"/>
              </a:ext>
            </a:extLst>
          </p:cNvPr>
          <p:cNvSpPr txBox="1"/>
          <p:nvPr/>
        </p:nvSpPr>
        <p:spPr>
          <a:xfrm>
            <a:off x="-381000" y="1184366"/>
            <a:ext cx="8950234" cy="37435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500" dirty="0">
                <a:latin typeface="Impact" panose="020B0806030902050204" pitchFamily="34" charset="0"/>
              </a:rPr>
              <a:t>86,400</a:t>
            </a:r>
          </a:p>
        </p:txBody>
      </p:sp>
    </p:spTree>
    <p:extLst>
      <p:ext uri="{BB962C8B-B14F-4D97-AF65-F5344CB8AC3E}">
        <p14:creationId xmlns:p14="http://schemas.microsoft.com/office/powerpoint/2010/main" val="253171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74776"/>
            <a:ext cx="7949946" cy="11206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The 86,400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7873746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rgbClr val="FFC000"/>
              </a:solidFill>
              <a:latin typeface="Britannic Bold" panose="020B0903060703020204" pitchFamily="34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FFC000"/>
              </a:solidFill>
              <a:latin typeface="Britannic Bold" panose="020B0903060703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  <a:latin typeface="Britannic Bold" panose="020B0903060703020204" pitchFamily="34" charset="0"/>
              </a:rPr>
              <a:t>         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89C04E0-A860-4819-B8C9-8AC0A5A52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" y="1277440"/>
            <a:ext cx="7086542" cy="406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7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7772400" cy="4114800"/>
          </a:xfrm>
        </p:spPr>
        <p:txBody>
          <a:bodyPr>
            <a:normAutofit/>
          </a:bodyPr>
          <a:lstStyle/>
          <a:p>
            <a:pPr algn="ctr"/>
            <a:r>
              <a:rPr lang="en-US" sz="12500" dirty="0">
                <a:latin typeface="Impact" pitchFamily="34" charset="0"/>
              </a:rPr>
              <a:t>THE</a:t>
            </a:r>
            <a:br>
              <a:rPr lang="en-US" sz="12500" dirty="0">
                <a:latin typeface="Impact" pitchFamily="34" charset="0"/>
              </a:rPr>
            </a:br>
            <a:r>
              <a:rPr lang="en-US" sz="12500" dirty="0">
                <a:solidFill>
                  <a:srgbClr val="FFFF00"/>
                </a:solidFill>
                <a:latin typeface="Impact" pitchFamily="34" charset="0"/>
              </a:rPr>
              <a:t>3</a:t>
            </a:r>
            <a:r>
              <a:rPr lang="en-US" sz="12500" dirty="0">
                <a:latin typeface="Impact" pitchFamily="34" charset="0"/>
              </a:rPr>
              <a:t> 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76600"/>
            <a:ext cx="3581400" cy="2362200"/>
          </a:xfrm>
        </p:spPr>
        <p:txBody>
          <a:bodyPr/>
          <a:lstStyle/>
          <a:p>
            <a:pPr marL="514350" indent="-514350">
              <a:buAutoNum type="arabicPeriod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</p:spTree>
    <p:extLst>
      <p:ext uri="{BB962C8B-B14F-4D97-AF65-F5344CB8AC3E}">
        <p14:creationId xmlns:p14="http://schemas.microsoft.com/office/powerpoint/2010/main" val="32858187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74776"/>
            <a:ext cx="7949946" cy="11206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Keep swinging the bat!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313676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rgbClr val="FFC000"/>
              </a:solidFill>
              <a:latin typeface="Britannic Bold" panose="020B0903060703020204" pitchFamily="34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FFC000"/>
              </a:solidFill>
              <a:latin typeface="Britannic Bold" panose="020B0903060703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  <a:latin typeface="Britannic Bold" panose="020B0903060703020204" pitchFamily="34" charset="0"/>
              </a:rPr>
              <a:t>              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6" name="Picture 5" descr="A baseball player holding a bat on a field&#10;&#10;Description generated with high confidence">
            <a:extLst>
              <a:ext uri="{FF2B5EF4-FFF2-40B4-BE49-F238E27FC236}">
                <a16:creationId xmlns:a16="http://schemas.microsoft.com/office/drawing/2014/main" id="{9967A8B8-251E-4B82-8EC1-BBB89CBCC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6398748" cy="42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74776"/>
            <a:ext cx="7949946" cy="11206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Perseverance pays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313676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rgbClr val="FFC000"/>
              </a:solidFill>
              <a:latin typeface="Britannic Bold" panose="020B0903060703020204" pitchFamily="34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FFC000"/>
              </a:solidFill>
              <a:latin typeface="Britannic Bold" panose="020B0903060703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  <a:latin typeface="Britannic Bold" panose="020B0903060703020204" pitchFamily="34" charset="0"/>
              </a:rPr>
              <a:t>         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8" name="Picture 7" descr="A picture containing building, road, parked, yellow&#10;&#10;Description generated with very high confidence">
            <a:extLst>
              <a:ext uri="{FF2B5EF4-FFF2-40B4-BE49-F238E27FC236}">
                <a16:creationId xmlns:a16="http://schemas.microsoft.com/office/drawing/2014/main" id="{9C4BDF72-7DB4-4E02-B7DD-B1A861202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80032"/>
            <a:ext cx="3666363" cy="2538956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7668246-0435-4BF1-898C-60AA3A78D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80032"/>
            <a:ext cx="4559321" cy="2819400"/>
          </a:xfrm>
          <a:prstGeom prst="rect">
            <a:avLst/>
          </a:prstGeom>
        </p:spPr>
      </p:pic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A9B6650-D66A-4975-840E-662566A88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12" y="1728216"/>
            <a:ext cx="4711721" cy="2986225"/>
          </a:xfrm>
          <a:prstGeom prst="rect">
            <a:avLst/>
          </a:prstGeom>
        </p:spPr>
      </p:pic>
      <p:pic>
        <p:nvPicPr>
          <p:cNvPr id="16" name="Picture 15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7413FFEB-F1DB-4562-8E27-A0FB2EA734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16" y="1498081"/>
            <a:ext cx="4800127" cy="3446493"/>
          </a:xfrm>
          <a:prstGeom prst="rect">
            <a:avLst/>
          </a:prstGeom>
        </p:spPr>
      </p:pic>
      <p:pic>
        <p:nvPicPr>
          <p:cNvPr id="18" name="Picture 17" descr="A close up of a car&#10;&#10;Description generated with high confidence">
            <a:extLst>
              <a:ext uri="{FF2B5EF4-FFF2-40B4-BE49-F238E27FC236}">
                <a16:creationId xmlns:a16="http://schemas.microsoft.com/office/drawing/2014/main" id="{004A9370-4C3D-449F-AD22-6DC4F60A9D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98081"/>
            <a:ext cx="6629400" cy="3446493"/>
          </a:xfrm>
          <a:prstGeom prst="rect">
            <a:avLst/>
          </a:prstGeom>
        </p:spPr>
      </p:pic>
      <p:pic>
        <p:nvPicPr>
          <p:cNvPr id="24" name="Picture 23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368B54F3-5094-4594-82CD-20A48579F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7" y="1498081"/>
            <a:ext cx="7754886" cy="356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4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4776"/>
            <a:ext cx="6839968" cy="112062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Never Give 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6" name="Content Placeholder 5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5B289383-70D5-413C-B9BF-2E66A2899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85383"/>
            <a:ext cx="2667000" cy="2667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0A624D-4FAE-4DBC-A3C2-06008FE70493}"/>
              </a:ext>
            </a:extLst>
          </p:cNvPr>
          <p:cNvSpPr txBox="1"/>
          <p:nvPr/>
        </p:nvSpPr>
        <p:spPr>
          <a:xfrm>
            <a:off x="3124200" y="2209800"/>
            <a:ext cx="4544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Britannic Bold" panose="020B0903060703020204" pitchFamily="34" charset="0"/>
            </a:endParaRPr>
          </a:p>
          <a:p>
            <a:r>
              <a:rPr lang="en-US" sz="3200" dirty="0">
                <a:latin typeface="Britannic Bold" panose="020B0903060703020204" pitchFamily="34" charset="0"/>
              </a:rPr>
              <a:t>Harrow School for Boys</a:t>
            </a:r>
          </a:p>
          <a:p>
            <a:r>
              <a:rPr lang="en-US" sz="3200" dirty="0">
                <a:latin typeface="Britannic Bold" panose="020B0903060703020204" pitchFamily="34" charset="0"/>
              </a:rPr>
              <a:t>October 14, 1941</a:t>
            </a:r>
          </a:p>
        </p:txBody>
      </p:sp>
    </p:spTree>
    <p:extLst>
      <p:ext uri="{BB962C8B-B14F-4D97-AF65-F5344CB8AC3E}">
        <p14:creationId xmlns:p14="http://schemas.microsoft.com/office/powerpoint/2010/main" val="29246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81ACB7-44F6-4B38-8924-381F7F694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3400"/>
            <a:ext cx="72390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i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4400" i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4400" i="1" dirty="0">
                <a:latin typeface="Arial Black" panose="020B0A04020102020204" pitchFamily="34" charset="0"/>
              </a:rPr>
              <a:t>“Never, Never, Never, Never, Never, Never Give Up!”</a:t>
            </a:r>
          </a:p>
        </p:txBody>
      </p:sp>
    </p:spTree>
    <p:extLst>
      <p:ext uri="{BB962C8B-B14F-4D97-AF65-F5344CB8AC3E}">
        <p14:creationId xmlns:p14="http://schemas.microsoft.com/office/powerpoint/2010/main" val="2780620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EA928921-1F2F-4547-BC4E-87377CC62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08172"/>
            <a:ext cx="2848466" cy="2133600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C2BC0B-C587-4508-8E4C-EE35AD83E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00537"/>
            <a:ext cx="2857500" cy="1600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88B154-4839-4764-AF94-01919951B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3" y="2720867"/>
            <a:ext cx="3227446" cy="20674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EDA8A19-AF6B-468B-B6CF-60B5B7CBB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7423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918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6733"/>
            <a:ext cx="7237476" cy="1154867"/>
          </a:xfrm>
        </p:spPr>
        <p:txBody>
          <a:bodyPr>
            <a:no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Increase Productivity!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97109"/>
            <a:ext cx="1827276" cy="185656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Ken Corbin www.callkencorbin.com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47187"/>
            <a:ext cx="1843848" cy="1892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39105"/>
            <a:ext cx="1815581" cy="1892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90947"/>
            <a:ext cx="1826141" cy="18627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8" y="2706783"/>
            <a:ext cx="1896257" cy="2733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599" y="1383344"/>
            <a:ext cx="23797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  <a:latin typeface="Impact" pitchFamily="34" charset="0"/>
              </a:rPr>
              <a:t>$149</a:t>
            </a:r>
          </a:p>
        </p:txBody>
      </p:sp>
    </p:spTree>
    <p:extLst>
      <p:ext uri="{BB962C8B-B14F-4D97-AF65-F5344CB8AC3E}">
        <p14:creationId xmlns:p14="http://schemas.microsoft.com/office/powerpoint/2010/main" val="407952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27" y="266700"/>
            <a:ext cx="8026146" cy="1447800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>
                <a:latin typeface="Britannic Bold" panose="020B0903060703020204" pitchFamily="34" charset="0"/>
              </a:rPr>
              <a:t>NyMHA</a:t>
            </a:r>
            <a:r>
              <a:rPr lang="en-US" sz="6000" dirty="0">
                <a:latin typeface="Britannic Bold" panose="020B0903060703020204" pitchFamily="34" charset="0"/>
              </a:rPr>
              <a:t> CONFERENCE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Ken Corbin www.callkencorbin.com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4924" y="1143000"/>
            <a:ext cx="7159752" cy="4114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  <a:latin typeface="Britannic Bold" panose="020B0903060703020204" pitchFamily="34" charset="0"/>
              </a:rPr>
              <a:t>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447800"/>
            <a:ext cx="678180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0" dirty="0">
                <a:solidFill>
                  <a:srgbClr val="FFFF00"/>
                </a:solidFill>
                <a:latin typeface="Impact" pitchFamily="34" charset="0"/>
              </a:rPr>
              <a:t>$99</a:t>
            </a:r>
          </a:p>
        </p:txBody>
      </p:sp>
    </p:spTree>
    <p:extLst>
      <p:ext uri="{BB962C8B-B14F-4D97-AF65-F5344CB8AC3E}">
        <p14:creationId xmlns:p14="http://schemas.microsoft.com/office/powerpoint/2010/main" val="25915717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4776"/>
            <a:ext cx="7620000" cy="14254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Selling The American Dream</a:t>
            </a:r>
            <a:br>
              <a:rPr lang="en-US" sz="4000" dirty="0">
                <a:latin typeface="Britannic Bold" panose="020B0903060703020204" pitchFamily="34" charset="0"/>
              </a:rPr>
            </a:br>
            <a:r>
              <a:rPr lang="en-US" sz="3600" dirty="0">
                <a:latin typeface="Britannic Bold" panose="020B0903060703020204" pitchFamily="34" charset="0"/>
              </a:rPr>
              <a:t>of home ownership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Ken Corbin www.callkencorbin.com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97330"/>
            <a:ext cx="2979420" cy="40831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4038600"/>
            <a:ext cx="3579876" cy="16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1000" dirty="0">
                <a:solidFill>
                  <a:srgbClr val="FFFF00"/>
                </a:solidFill>
                <a:latin typeface="Impact" pitchFamily="34" charset="0"/>
              </a:rPr>
              <a:t>$349                               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FFFF00"/>
                </a:solidFill>
                <a:latin typeface="Impact" pitchFamily="34" charset="0"/>
              </a:rPr>
              <a:t>                        </a:t>
            </a:r>
          </a:p>
          <a:p>
            <a:pPr marL="0" indent="0">
              <a:buNone/>
            </a:pPr>
            <a:endParaRPr lang="en-US" sz="4000" i="1" dirty="0"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8" name="Picture 2" descr="C:\Users\Aspire-E1\Desktop\10 cd'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600200"/>
            <a:ext cx="3457575" cy="230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5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905000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>
                <a:latin typeface="Britannic Bold" panose="020B0903060703020204" pitchFamily="34" charset="0"/>
              </a:rPr>
              <a:t>nyMHA</a:t>
            </a:r>
            <a:r>
              <a:rPr lang="en-US" sz="6000" dirty="0">
                <a:latin typeface="Britannic Bold" panose="020B0903060703020204" pitchFamily="34" charset="0"/>
              </a:rPr>
              <a:t> CONFERENCE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Ken Corbin www.callkencorbin.com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4924" y="1143000"/>
            <a:ext cx="7159752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9600" dirty="0">
              <a:solidFill>
                <a:srgbClr val="FFFF00"/>
              </a:solidFill>
              <a:latin typeface="Impact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  <a:latin typeface="Britannic Bold" panose="020B0903060703020204" pitchFamily="34" charset="0"/>
              </a:rPr>
              <a:t>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567463"/>
            <a:ext cx="71452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dirty="0">
                <a:solidFill>
                  <a:srgbClr val="FFFF00"/>
                </a:solidFill>
                <a:latin typeface="Impact" pitchFamily="34" charset="0"/>
              </a:rPr>
              <a:t>$149</a:t>
            </a:r>
          </a:p>
        </p:txBody>
      </p:sp>
    </p:spTree>
    <p:extLst>
      <p:ext uri="{BB962C8B-B14F-4D97-AF65-F5344CB8AC3E}">
        <p14:creationId xmlns:p14="http://schemas.microsoft.com/office/powerpoint/2010/main" val="14111098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C2BF0C3-A4A4-4533-9A7E-68A4C46EC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22769"/>
            <a:ext cx="4768312" cy="3431306"/>
          </a:xfrm>
        </p:spPr>
      </p:pic>
    </p:spTree>
    <p:extLst>
      <p:ext uri="{BB962C8B-B14F-4D97-AF65-F5344CB8AC3E}">
        <p14:creationId xmlns:p14="http://schemas.microsoft.com/office/powerpoint/2010/main" val="2635633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74776"/>
            <a:ext cx="5740146" cy="12730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itchFamily="34" charset="0"/>
              </a:rPr>
              <a:t>Sell More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315200" cy="3429000"/>
          </a:xfrm>
        </p:spPr>
        <p:txBody>
          <a:bodyPr/>
          <a:lstStyle/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47800"/>
            <a:ext cx="281463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3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62457"/>
            <a:ext cx="7085076" cy="11206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599" cy="528114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E82EB9-6B28-4B1C-B033-C7821FDEE566}"/>
              </a:ext>
            </a:extLst>
          </p:cNvPr>
          <p:cNvSpPr/>
          <p:nvPr/>
        </p:nvSpPr>
        <p:spPr>
          <a:xfrm>
            <a:off x="534924" y="2787135"/>
            <a:ext cx="70850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sz="6000" dirty="0">
              <a:highlight>
                <a:srgbClr val="0033C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4111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74776"/>
            <a:ext cx="5740146" cy="11206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itchFamily="34" charset="0"/>
              </a:rPr>
              <a:t>Spend Less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71600"/>
            <a:ext cx="2896159" cy="376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8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74776"/>
            <a:ext cx="5740146" cy="11206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ritannic Bold" pitchFamily="34" charset="0"/>
              </a:rPr>
              <a:t>Increase Margins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Ken Corbin    www.callkencorbin.com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1328"/>
            <a:ext cx="304919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4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34786</TotalTime>
  <Words>1068</Words>
  <Application>Microsoft Office PowerPoint</Application>
  <PresentationFormat>Custom</PresentationFormat>
  <Paragraphs>390</Paragraphs>
  <Slides>70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1" baseType="lpstr">
      <vt:lpstr>Arial</vt:lpstr>
      <vt:lpstr>Arial Black</vt:lpstr>
      <vt:lpstr>Arial Narrow</vt:lpstr>
      <vt:lpstr>Bernard MT Condensed</vt:lpstr>
      <vt:lpstr>Bodoni MT Black</vt:lpstr>
      <vt:lpstr>Britannic Bold</vt:lpstr>
      <vt:lpstr>Calibri</vt:lpstr>
      <vt:lpstr>Century Gothic</vt:lpstr>
      <vt:lpstr>Eras Bold ITC</vt:lpstr>
      <vt:lpstr>Impact</vt:lpstr>
      <vt:lpstr>Vapor Trail</vt:lpstr>
      <vt:lpstr>  </vt:lpstr>
      <vt:lpstr>Flexibility</vt:lpstr>
      <vt:lpstr>4 Stages of Growth</vt:lpstr>
      <vt:lpstr>the slow death of mfd housing </vt:lpstr>
      <vt:lpstr>The “10,000” drop</vt:lpstr>
      <vt:lpstr>THE 3 WAYS</vt:lpstr>
      <vt:lpstr>Sell More</vt:lpstr>
      <vt:lpstr>Spend Less</vt:lpstr>
      <vt:lpstr>Increase Margins</vt:lpstr>
      <vt:lpstr>DON’T GROW OLD!</vt:lpstr>
      <vt:lpstr>PowerPoint Presentation</vt:lpstr>
      <vt:lpstr>FORTUNE 500 LONGEVITY</vt:lpstr>
      <vt:lpstr>Gone since 2016</vt:lpstr>
      <vt:lpstr>PowerPoint Presentation</vt:lpstr>
      <vt:lpstr>PowerPoint Presentation</vt:lpstr>
      <vt:lpstr>PowerPoint Presentation</vt:lpstr>
      <vt:lpstr>PowerPoint Presentation</vt:lpstr>
      <vt:lpstr>2017 US Population - Generation</vt:lpstr>
      <vt:lpstr> Silent Majority</vt:lpstr>
      <vt:lpstr> baby boomers</vt:lpstr>
      <vt:lpstr> generation x</vt:lpstr>
      <vt:lpstr> millennials</vt:lpstr>
      <vt:lpstr> generation z</vt:lpstr>
      <vt:lpstr>Today’s generation</vt:lpstr>
      <vt:lpstr>First Time Homebuyers</vt:lpstr>
      <vt:lpstr>First Time Homebuyers</vt:lpstr>
      <vt:lpstr>First Time Homebuyers</vt:lpstr>
      <vt:lpstr>Millennial Communication     </vt:lpstr>
      <vt:lpstr>The millennial homebuyer</vt:lpstr>
      <vt:lpstr>Why texting is the key</vt:lpstr>
      <vt:lpstr>Forbes 10 year trend</vt:lpstr>
      <vt:lpstr>Forbes 10 year trend</vt:lpstr>
      <vt:lpstr>SOCIAL MEDIA MAGIC</vt:lpstr>
      <vt:lpstr>PowerPoint Presentation</vt:lpstr>
      <vt:lpstr>PowerPoint Presentation</vt:lpstr>
      <vt:lpstr> Largest us newspapers </vt:lpstr>
      <vt:lpstr>PowerPoint Presentation</vt:lpstr>
      <vt:lpstr>PowerPoint Presentation</vt:lpstr>
      <vt:lpstr>Growing fast!</vt:lpstr>
      <vt:lpstr>The 5 Year Change</vt:lpstr>
      <vt:lpstr>The gold standard</vt:lpstr>
      <vt:lpstr>More on-line sites</vt:lpstr>
      <vt:lpstr>the real estate market</vt:lpstr>
      <vt:lpstr>Facebook for business</vt:lpstr>
      <vt:lpstr>The 25% rule </vt:lpstr>
      <vt:lpstr>The 25% rule </vt:lpstr>
      <vt:lpstr>FACEBOOK MARKETPLACE </vt:lpstr>
      <vt:lpstr>FACEBOOK live </vt:lpstr>
      <vt:lpstr>20 years of planning</vt:lpstr>
      <vt:lpstr>Listen To Your Customer!</vt:lpstr>
      <vt:lpstr>Sense-able selling</vt:lpstr>
      <vt:lpstr>I’m Scared!</vt:lpstr>
      <vt:lpstr>emotional BUYING TRIGGERS</vt:lpstr>
      <vt:lpstr>Selling with emotion</vt:lpstr>
      <vt:lpstr>Make sure they remember you</vt:lpstr>
      <vt:lpstr>Make sure they remember you</vt:lpstr>
      <vt:lpstr>2018 what Customer’s “Want”</vt:lpstr>
      <vt:lpstr>86,400</vt:lpstr>
      <vt:lpstr>The 86,400 question</vt:lpstr>
      <vt:lpstr>Keep swinging the bat!</vt:lpstr>
      <vt:lpstr>Perseverance pays</vt:lpstr>
      <vt:lpstr>Never Give Up</vt:lpstr>
      <vt:lpstr>PowerPoint Presentation</vt:lpstr>
      <vt:lpstr>PowerPoint Presentation</vt:lpstr>
      <vt:lpstr>Increase Productivity!</vt:lpstr>
      <vt:lpstr>NyMHA CONFERENCE</vt:lpstr>
      <vt:lpstr>Selling The American Dream of home ownership</vt:lpstr>
      <vt:lpstr>nyMHA CONFERENCE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</dc:title>
  <dc:creator>Aspire-E1</dc:creator>
  <cp:lastModifiedBy>Kathy</cp:lastModifiedBy>
  <cp:revision>645</cp:revision>
  <dcterms:created xsi:type="dcterms:W3CDTF">2016-02-18T19:53:29Z</dcterms:created>
  <dcterms:modified xsi:type="dcterms:W3CDTF">2018-10-01T12:56:02Z</dcterms:modified>
</cp:coreProperties>
</file>